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649" r:id="rId3"/>
    <p:sldId id="256" r:id="rId5"/>
    <p:sldId id="297" r:id="rId6"/>
    <p:sldId id="298" r:id="rId7"/>
    <p:sldId id="299" r:id="rId8"/>
    <p:sldId id="300" r:id="rId9"/>
    <p:sldId id="347" r:id="rId10"/>
    <p:sldId id="344" r:id="rId11"/>
    <p:sldId id="301" r:id="rId12"/>
    <p:sldId id="396" r:id="rId13"/>
    <p:sldId id="763" r:id="rId14"/>
    <p:sldId id="764" r:id="rId15"/>
    <p:sldId id="399" r:id="rId16"/>
    <p:sldId id="395" r:id="rId17"/>
    <p:sldId id="401" r:id="rId18"/>
    <p:sldId id="402" r:id="rId19"/>
    <p:sldId id="403" r:id="rId20"/>
    <p:sldId id="404" r:id="rId21"/>
    <p:sldId id="765" r:id="rId22"/>
    <p:sldId id="766" r:id="rId23"/>
    <p:sldId id="767" r:id="rId24"/>
    <p:sldId id="768" r:id="rId25"/>
    <p:sldId id="407" r:id="rId26"/>
    <p:sldId id="769" r:id="rId27"/>
    <p:sldId id="770" r:id="rId28"/>
    <p:sldId id="771" r:id="rId29"/>
    <p:sldId id="775" r:id="rId30"/>
    <p:sldId id="776" r:id="rId31"/>
    <p:sldId id="778" r:id="rId32"/>
    <p:sldId id="777" r:id="rId33"/>
    <p:sldId id="772" r:id="rId34"/>
    <p:sldId id="773" r:id="rId35"/>
    <p:sldId id="774" r:id="rId36"/>
    <p:sldId id="779" r:id="rId37"/>
    <p:sldId id="780" r:id="rId38"/>
    <p:sldId id="781" r:id="rId39"/>
    <p:sldId id="426" r:id="rId40"/>
    <p:sldId id="462" r:id="rId41"/>
    <p:sldId id="427" r:id="rId42"/>
    <p:sldId id="783" r:id="rId43"/>
    <p:sldId id="432" r:id="rId44"/>
    <p:sldId id="784" r:id="rId45"/>
    <p:sldId id="785" r:id="rId46"/>
    <p:sldId id="786" r:id="rId47"/>
    <p:sldId id="434" r:id="rId48"/>
    <p:sldId id="436" r:id="rId49"/>
    <p:sldId id="860" r:id="rId50"/>
    <p:sldId id="861" r:id="rId51"/>
    <p:sldId id="862" r:id="rId52"/>
    <p:sldId id="863" r:id="rId53"/>
    <p:sldId id="864" r:id="rId54"/>
    <p:sldId id="865" r:id="rId55"/>
    <p:sldId id="866" r:id="rId56"/>
    <p:sldId id="867" r:id="rId57"/>
    <p:sldId id="868" r:id="rId58"/>
    <p:sldId id="872" r:id="rId59"/>
    <p:sldId id="873" r:id="rId60"/>
    <p:sldId id="874" r:id="rId61"/>
    <p:sldId id="869" r:id="rId62"/>
    <p:sldId id="870" r:id="rId63"/>
    <p:sldId id="875" r:id="rId64"/>
    <p:sldId id="876" r:id="rId65"/>
    <p:sldId id="877" r:id="rId66"/>
    <p:sldId id="878" r:id="rId67"/>
    <p:sldId id="879" r:id="rId68"/>
    <p:sldId id="880" r:id="rId69"/>
    <p:sldId id="882" r:id="rId70"/>
    <p:sldId id="517" r:id="rId71"/>
    <p:sldId id="518" r:id="rId72"/>
    <p:sldId id="531" r:id="rId73"/>
    <p:sldId id="883" r:id="rId74"/>
    <p:sldId id="884" r:id="rId75"/>
    <p:sldId id="885" r:id="rId76"/>
    <p:sldId id="886" r:id="rId77"/>
    <p:sldId id="887" r:id="rId78"/>
    <p:sldId id="888" r:id="rId79"/>
    <p:sldId id="889" r:id="rId80"/>
    <p:sldId id="890" r:id="rId81"/>
    <p:sldId id="892" r:id="rId82"/>
    <p:sldId id="893" r:id="rId83"/>
    <p:sldId id="894" r:id="rId84"/>
    <p:sldId id="895" r:id="rId85"/>
    <p:sldId id="891" r:id="rId86"/>
    <p:sldId id="896" r:id="rId87"/>
    <p:sldId id="567" r:id="rId88"/>
    <p:sldId id="897" r:id="rId89"/>
    <p:sldId id="898" r:id="rId90"/>
    <p:sldId id="899" r:id="rId91"/>
    <p:sldId id="900" r:id="rId92"/>
    <p:sldId id="903" r:id="rId93"/>
    <p:sldId id="904" r:id="rId94"/>
    <p:sldId id="901" r:id="rId95"/>
    <p:sldId id="905" r:id="rId96"/>
  </p:sldIdLst>
  <p:sldSz cx="9144000" cy="5143500"/>
  <p:notesSz cx="6858000" cy="9144000"/>
  <p:custDataLst>
    <p:tags r:id="rId100"/>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18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99" userDrawn="1">
          <p15:clr>
            <a:srgbClr val="A4A3A4"/>
          </p15:clr>
        </p15:guide>
        <p15:guide id="2" pos="29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6" d="100"/>
          <a:sy n="66" d="100"/>
        </p:scale>
        <p:origin x="-636" y="-114"/>
      </p:cViewPr>
      <p:guideLst>
        <p:guide orient="horz" pos="1599"/>
        <p:guide pos="2917"/>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140.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D2A48B96-639E-45A3-A0BA-2464DFDB1FAA}" type="datetimeFigureOut">
              <a:rPr lang="zh-CN" altLang="en-US" strike="noStrike" noProof="1" smtClean="0">
                <a:latin typeface="+mn-lt"/>
                <a:ea typeface="+mn-ea"/>
                <a:cs typeface="+mn-cs"/>
              </a:rPr>
            </a:fld>
            <a:endParaRPr lang="zh-CN" altLang="en-US" strike="noStrike" noProof="1" smtClean="0">
              <a:latin typeface="+mn-lt"/>
              <a:ea typeface="+mn-ea"/>
              <a:cs typeface="+mn-cs"/>
            </a:endParaRPr>
          </a:p>
        </p:txBody>
      </p:sp>
      <p:sp>
        <p:nvSpPr>
          <p:cNvPr id="25604"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5605"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A6837353-30EB-4A48-80EB-173D804AEFB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1" name="组合 10"/>
          <p:cNvGrpSpPr/>
          <p:nvPr userDrawn="1"/>
        </p:nvGrpSpPr>
        <p:grpSpPr>
          <a:xfrm>
            <a:off x="1053" y="-8775"/>
            <a:ext cx="9145884" cy="5244871"/>
            <a:chOff x="4049" y="26519"/>
            <a:chExt cx="12194512" cy="6993161"/>
          </a:xfrm>
        </p:grpSpPr>
        <p:pic>
          <p:nvPicPr>
            <p:cNvPr id="23" name="图片 22"/>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4" name="矩形 23"/>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grpSp>
      <p:pic>
        <p:nvPicPr>
          <p:cNvPr id="14" name="图片 13"/>
          <p:cNvPicPr>
            <a:picLocks noChangeAspect="1"/>
          </p:cNvPicPr>
          <p:nvPr userDrawn="1"/>
        </p:nvPicPr>
        <p:blipFill>
          <a:blip r:embed="rId3"/>
          <a:stretch>
            <a:fillRect/>
          </a:stretch>
        </p:blipFill>
        <p:spPr>
          <a:xfrm>
            <a:off x="7730955" y="266255"/>
            <a:ext cx="1166133" cy="265460"/>
          </a:xfrm>
          <a:prstGeom prst="rect">
            <a:avLst/>
          </a:prstGeom>
        </p:spPr>
      </p:pic>
      <p:sp>
        <p:nvSpPr>
          <p:cNvPr id="16" name="任意多边形 20"/>
          <p:cNvSpPr/>
          <p:nvPr userDrawn="1"/>
        </p:nvSpPr>
        <p:spPr>
          <a:xfrm flipV="1">
            <a:off x="242945" y="262923"/>
            <a:ext cx="1040092" cy="324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350"/>
          </a:p>
        </p:txBody>
      </p:sp>
      <p:sp>
        <p:nvSpPr>
          <p:cNvPr id="17" name="椭圆 16"/>
          <p:cNvSpPr/>
          <p:nvPr userDrawn="1"/>
        </p:nvSpPr>
        <p:spPr>
          <a:xfrm>
            <a:off x="8466212" y="4939654"/>
            <a:ext cx="185166" cy="185166"/>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Segoe UI" panose="020B0502040204020203" pitchFamily="34" charset="0"/>
              <a:cs typeface="Segoe UI" panose="020B0502040204020203" pitchFamily="34" charset="0"/>
            </a:endParaRPr>
          </a:p>
        </p:txBody>
      </p:sp>
      <p:sp>
        <p:nvSpPr>
          <p:cNvPr id="18" name="矩形 17"/>
          <p:cNvSpPr/>
          <p:nvPr userDrawn="1"/>
        </p:nvSpPr>
        <p:spPr>
          <a:xfrm>
            <a:off x="6589" y="5017110"/>
            <a:ext cx="9135428" cy="127102"/>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19" name="矩形 18"/>
          <p:cNvSpPr/>
          <p:nvPr userDrawn="1"/>
        </p:nvSpPr>
        <p:spPr>
          <a:xfrm>
            <a:off x="-2936" y="5017110"/>
            <a:ext cx="569415" cy="127102"/>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灯片编号占位符 3"/>
          <p:cNvSpPr txBox="1"/>
          <p:nvPr userDrawn="1"/>
        </p:nvSpPr>
        <p:spPr>
          <a:xfrm>
            <a:off x="8449272" y="4935416"/>
            <a:ext cx="219046" cy="212360"/>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2" name="标题 1"/>
          <p:cNvSpPr>
            <a:spLocks noGrp="1"/>
          </p:cNvSpPr>
          <p:nvPr>
            <p:ph type="title"/>
          </p:nvPr>
        </p:nvSpPr>
        <p:spPr>
          <a:xfrm>
            <a:off x="365867" y="193211"/>
            <a:ext cx="7886700" cy="46323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灯片编号占位符 3"/>
          <p:cNvSpPr txBox="1"/>
          <p:nvPr userDrawn="1"/>
        </p:nvSpPr>
        <p:spPr>
          <a:xfrm>
            <a:off x="8451256" y="4942424"/>
            <a:ext cx="219046" cy="212360"/>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900" smtClean="0">
                <a:solidFill>
                  <a:schemeClr val="bg1"/>
                </a:solidFill>
                <a:latin typeface="微软雅黑" panose="020B0503020204020204" charset="-122"/>
                <a:ea typeface="微软雅黑" panose="020B0503020204020204" charset="-122"/>
                <a:cs typeface="Segoe UI" panose="020B0502040204020203" pitchFamily="34" charset="0"/>
              </a:rPr>
            </a:fld>
            <a:endParaRPr lang="zh-CN" altLang="en-US" sz="90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13" name="内容占位符 2"/>
          <p:cNvSpPr>
            <a:spLocks noGrp="1"/>
          </p:cNvSpPr>
          <p:nvPr>
            <p:ph idx="1"/>
          </p:nvPr>
        </p:nvSpPr>
        <p:spPr>
          <a:xfrm>
            <a:off x="365867" y="707073"/>
            <a:ext cx="8531222" cy="4227768"/>
          </a:xfrm>
          <a:prstGeom prst="rect">
            <a:avLst/>
          </a:prstGeom>
        </p:spPr>
        <p:txBody>
          <a:bodyPr/>
          <a:lstStyle>
            <a:lvl1pPr marL="257175" indent="-257175">
              <a:lnSpc>
                <a:spcPct val="150000"/>
              </a:lnSpc>
              <a:buClr>
                <a:srgbClr val="FFC000"/>
              </a:buClr>
              <a:buFont typeface="Wingdings" panose="05000000000000000000" pitchFamily="2" charset="2"/>
              <a:buChar char="n"/>
              <a:defRPr sz="1950">
                <a:latin typeface="微软雅黑" panose="020B0503020204020204" charset="-122"/>
                <a:ea typeface="微软雅黑" panose="020B0503020204020204" charset="-122"/>
              </a:defRPr>
            </a:lvl1pPr>
            <a:lvl2pPr marL="609600" indent="-266700">
              <a:lnSpc>
                <a:spcPct val="150000"/>
              </a:lnSpc>
              <a:buClr>
                <a:srgbClr val="FFC000"/>
              </a:buClr>
              <a:buFont typeface="Wingdings" panose="05000000000000000000" pitchFamily="2" charset="2"/>
              <a:buChar char="p"/>
              <a:defRPr sz="1800">
                <a:solidFill>
                  <a:srgbClr val="0E7C7F"/>
                </a:solidFill>
                <a:latin typeface="微软雅黑" panose="020B0503020204020204" charset="-122"/>
                <a:ea typeface="微软雅黑" panose="020B0503020204020204" charset="-122"/>
              </a:defRPr>
            </a:lvl2pPr>
            <a:lvl3pPr marL="857250" indent="-171450">
              <a:lnSpc>
                <a:spcPct val="150000"/>
              </a:lnSpc>
              <a:buClr>
                <a:srgbClr val="FFC000"/>
              </a:buClr>
              <a:buFont typeface="Wingdings" panose="05000000000000000000" pitchFamily="2" charset="2"/>
              <a:buChar char="u"/>
              <a:defRPr sz="1650">
                <a:latin typeface="微软雅黑" panose="020B0503020204020204" charset="-122"/>
                <a:ea typeface="微软雅黑" panose="020B0503020204020204" charset="-122"/>
              </a:defRPr>
            </a:lvl3pPr>
            <a:lvl4pPr>
              <a:lnSpc>
                <a:spcPct val="150000"/>
              </a:lnSpc>
              <a:defRPr sz="1200">
                <a:latin typeface="微软雅黑" panose="020B0503020204020204" charset="-122"/>
                <a:ea typeface="微软雅黑" panose="020B0503020204020204" charset="-122"/>
              </a:defRPr>
            </a:lvl4pPr>
            <a:lvl5pPr>
              <a:lnSpc>
                <a:spcPct val="150000"/>
              </a:lnSpc>
              <a:defRPr sz="12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charset="-122"/>
                <a:ea typeface="微软雅黑" panose="020B050302020402020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charset="-122"/>
                <a:ea typeface="微软雅黑" panose="020B050302020402020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charset="-122"/>
          <a:ea typeface="微软雅黑"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27.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8.emf"/><Relationship Id="rId2" Type="http://schemas.openxmlformats.org/officeDocument/2006/relationships/oleObject" Target="../embeddings/oleObject5.bin"/><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3.wmf"/><Relationship Id="rId2" Type="http://schemas.openxmlformats.org/officeDocument/2006/relationships/oleObject" Target="../embeddings/oleObject7.bin"/><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3.png"/><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3" Type="http://schemas.openxmlformats.org/officeDocument/2006/relationships/slideLayout" Target="../slideLayouts/slideLayout2.xml"/><Relationship Id="rId42" Type="http://schemas.openxmlformats.org/officeDocument/2006/relationships/image" Target="../media/image35.png"/><Relationship Id="rId41" Type="http://schemas.openxmlformats.org/officeDocument/2006/relationships/tags" Target="../tags/tag62.xml"/><Relationship Id="rId40" Type="http://schemas.openxmlformats.org/officeDocument/2006/relationships/image" Target="../media/image30.png"/><Relationship Id="rId4" Type="http://schemas.openxmlformats.org/officeDocument/2006/relationships/tags" Target="../tags/tag26.xml"/><Relationship Id="rId39" Type="http://schemas.openxmlformats.org/officeDocument/2006/relationships/tags" Target="../tags/tag61.xml"/><Relationship Id="rId38" Type="http://schemas.openxmlformats.org/officeDocument/2006/relationships/tags" Target="../tags/tag60.xml"/><Relationship Id="rId37" Type="http://schemas.openxmlformats.org/officeDocument/2006/relationships/tags" Target="../tags/tag59.xml"/><Relationship Id="rId36" Type="http://schemas.openxmlformats.org/officeDocument/2006/relationships/tags" Target="../tags/tag58.xml"/><Relationship Id="rId35" Type="http://schemas.openxmlformats.org/officeDocument/2006/relationships/tags" Target="../tags/tag57.xml"/><Relationship Id="rId34" Type="http://schemas.openxmlformats.org/officeDocument/2006/relationships/tags" Target="../tags/tag56.xml"/><Relationship Id="rId33" Type="http://schemas.openxmlformats.org/officeDocument/2006/relationships/tags" Target="../tags/tag55.xml"/><Relationship Id="rId32" Type="http://schemas.openxmlformats.org/officeDocument/2006/relationships/tags" Target="../tags/tag54.xml"/><Relationship Id="rId31" Type="http://schemas.openxmlformats.org/officeDocument/2006/relationships/tags" Target="../tags/tag53.xml"/><Relationship Id="rId30" Type="http://schemas.openxmlformats.org/officeDocument/2006/relationships/tags" Target="../tags/tag52.xml"/><Relationship Id="rId3" Type="http://schemas.openxmlformats.org/officeDocument/2006/relationships/tags" Target="../tags/tag25.xml"/><Relationship Id="rId29" Type="http://schemas.openxmlformats.org/officeDocument/2006/relationships/tags" Target="../tags/tag51.xml"/><Relationship Id="rId28" Type="http://schemas.openxmlformats.org/officeDocument/2006/relationships/tags" Target="../tags/tag50.xml"/><Relationship Id="rId27" Type="http://schemas.openxmlformats.org/officeDocument/2006/relationships/tags" Target="../tags/tag49.xml"/><Relationship Id="rId26" Type="http://schemas.openxmlformats.org/officeDocument/2006/relationships/tags" Target="../tags/tag48.xml"/><Relationship Id="rId25" Type="http://schemas.openxmlformats.org/officeDocument/2006/relationships/tags" Target="../tags/tag47.xml"/><Relationship Id="rId24" Type="http://schemas.openxmlformats.org/officeDocument/2006/relationships/tags" Target="../tags/tag46.xml"/><Relationship Id="rId23" Type="http://schemas.openxmlformats.org/officeDocument/2006/relationships/tags" Target="../tags/tag45.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image" Target="../media/image34.png"/><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3.png"/><Relationship Id="rId14" Type="http://schemas.openxmlformats.org/officeDocument/2006/relationships/slideLayout" Target="../slideLayouts/slideLayout2.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2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media/image37.png"/><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36.png"/><Relationship Id="rId2" Type="http://schemas.openxmlformats.org/officeDocument/2006/relationships/tags" Target="../tags/tag79.xml"/><Relationship Id="rId14" Type="http://schemas.openxmlformats.org/officeDocument/2006/relationships/slideLayout" Target="../slideLayouts/slideLayout2.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image" Target="../media/image38.png"/><Relationship Id="rId10" Type="http://schemas.openxmlformats.org/officeDocument/2006/relationships/tags" Target="../tags/tag85.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88.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3.png"/><Relationship Id="rId2" Type="http://schemas.openxmlformats.org/officeDocument/2006/relationships/tags" Target="../tags/tag90.xml"/><Relationship Id="rId1" Type="http://schemas.openxmlformats.org/officeDocument/2006/relationships/tags" Target="../tags/tag8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9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tags" Target="../tags/tag9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tags" Target="../tags/tag97.xml"/><Relationship Id="rId2" Type="http://schemas.openxmlformats.org/officeDocument/2006/relationships/image" Target="../media/image45.png"/><Relationship Id="rId1" Type="http://schemas.openxmlformats.org/officeDocument/2006/relationships/tags" Target="../tags/tag9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tags" Target="../tags/tag9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99.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10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10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tags" Target="../tags/tag10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103.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tags" Target="../tags/tag106.xml"/><Relationship Id="rId4" Type="http://schemas.openxmlformats.org/officeDocument/2006/relationships/image" Target="../media/image54.png"/><Relationship Id="rId3" Type="http://schemas.openxmlformats.org/officeDocument/2006/relationships/tags" Target="../tags/tag105.xml"/><Relationship Id="rId2" Type="http://schemas.openxmlformats.org/officeDocument/2006/relationships/image" Target="../media/image53.png"/><Relationship Id="rId1" Type="http://schemas.openxmlformats.org/officeDocument/2006/relationships/tags" Target="../tags/tag10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10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tags" Target="../tags/tag10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tags" Target="../tags/tag10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tags" Target="../tags/tag1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3.png"/><Relationship Id="rId6" Type="http://schemas.openxmlformats.org/officeDocument/2006/relationships/tags" Target="../tags/tag5.xml"/><Relationship Id="rId5" Type="http://schemas.openxmlformats.org/officeDocument/2006/relationships/image" Target="../media/image22.png"/><Relationship Id="rId4" Type="http://schemas.openxmlformats.org/officeDocument/2006/relationships/tags" Target="../tags/tag4.xml"/><Relationship Id="rId3" Type="http://schemas.openxmlformats.org/officeDocument/2006/relationships/image" Target="../media/image21.png"/><Relationship Id="rId2" Type="http://schemas.openxmlformats.org/officeDocument/2006/relationships/tags" Target="../tags/tag3.xml"/><Relationship Id="rId1"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tags" Target="../tags/tag112.xml"/><Relationship Id="rId2" Type="http://schemas.openxmlformats.org/officeDocument/2006/relationships/image" Target="../media/image60.png"/><Relationship Id="rId1" Type="http://schemas.openxmlformats.org/officeDocument/2006/relationships/tags" Target="../tags/tag11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tags" Target="../tags/tag11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11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tags" Target="../tags/tag11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tags" Target="../tags/tag11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11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1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24.e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119.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png"/><Relationship Id="rId3" Type="http://schemas.openxmlformats.org/officeDocument/2006/relationships/tags" Target="../tags/tag121.xml"/><Relationship Id="rId2" Type="http://schemas.openxmlformats.org/officeDocument/2006/relationships/image" Target="../media/image69.png"/><Relationship Id="rId1" Type="http://schemas.openxmlformats.org/officeDocument/2006/relationships/tags" Target="../tags/tag120.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tags" Target="../tags/tag12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tags" Target="../tags/tag12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tags" Target="../tags/tag12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tags" Target="../tags/tag1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tags" Target="../tags/tag12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tags" Target="../tags/tag12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tags" Target="../tags/tag1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78.wmf"/><Relationship Id="rId2" Type="http://schemas.openxmlformats.org/officeDocument/2006/relationships/oleObject" Target="../embeddings/oleObject8.bin"/><Relationship Id="rId1" Type="http://schemas.openxmlformats.org/officeDocument/2006/relationships/tags" Target="../tags/tag12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tags" Target="../tags/tag130.xml"/></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tags" Target="../tags/tag132.xml"/><Relationship Id="rId2" Type="http://schemas.openxmlformats.org/officeDocument/2006/relationships/image" Target="../media/image80.png"/><Relationship Id="rId1" Type="http://schemas.openxmlformats.org/officeDocument/2006/relationships/tags" Target="../tags/tag131.xml"/></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3.png"/><Relationship Id="rId3" Type="http://schemas.openxmlformats.org/officeDocument/2006/relationships/tags" Target="../tags/tag134.xml"/><Relationship Id="rId2" Type="http://schemas.openxmlformats.org/officeDocument/2006/relationships/image" Target="../media/image82.png"/><Relationship Id="rId1" Type="http://schemas.openxmlformats.org/officeDocument/2006/relationships/tags" Target="../tags/tag133.xml"/></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6.emf"/><Relationship Id="rId3" Type="http://schemas.openxmlformats.org/officeDocument/2006/relationships/oleObject" Target="../embeddings/oleObject3.bin"/><Relationship Id="rId2" Type="http://schemas.openxmlformats.org/officeDocument/2006/relationships/image" Target="../media/image25.emf"/><Relationship Id="rId1"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tags" Target="../tags/tag136.xml"/><Relationship Id="rId2" Type="http://schemas.openxmlformats.org/officeDocument/2006/relationships/image" Target="../media/image84.png"/><Relationship Id="rId1" Type="http://schemas.openxmlformats.org/officeDocument/2006/relationships/tags" Target="../tags/tag135.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tags" Target="../tags/tag13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tags" Target="../tags/tag138.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tags" Target="../tags/tag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矩形 3073"/>
          <p:cNvSpPr/>
          <p:nvPr>
            <p:custDataLst>
              <p:tags r:id="rId1"/>
            </p:custDataLst>
          </p:nvPr>
        </p:nvSpPr>
        <p:spPr>
          <a:xfrm>
            <a:off x="1403350" y="1023620"/>
            <a:ext cx="6276975" cy="1027113"/>
          </a:xfrm>
          <a:prstGeom prst="rect">
            <a:avLst/>
          </a:prstGeom>
          <a:noFill/>
          <a:ln w="9525">
            <a:noFill/>
          </a:ln>
        </p:spPr>
        <p:txBody>
          <a:bodyPr lIns="71846" tIns="35923" rIns="71846" bIns="35923" anchor="b" anchorCtr="0"/>
          <a:p>
            <a:pPr algn="ctr">
              <a:lnSpc>
                <a:spcPct val="115000"/>
              </a:lnSpc>
              <a:spcBef>
                <a:spcPct val="10000"/>
              </a:spcBef>
            </a:pPr>
            <a:r>
              <a:rPr lang="zh-CN" altLang="en-US" sz="4500" b="1" dirty="0">
                <a:solidFill>
                  <a:schemeClr val="tx1"/>
                </a:solidFill>
                <a:latin typeface="Arial" panose="020B0604020202020204" pitchFamily="34" charset="0"/>
                <a:ea typeface="宋体" panose="02010600030101010101" pitchFamily="2" charset="-122"/>
              </a:rPr>
              <a:t>接口技术</a:t>
            </a:r>
            <a:endParaRPr lang="zh-CN" altLang="en-US" sz="4500" b="1" dirty="0">
              <a:solidFill>
                <a:schemeClr val="tx1"/>
              </a:solidFill>
              <a:latin typeface="Arial" panose="020B0604020202020204" pitchFamily="34" charset="0"/>
              <a:ea typeface="宋体" panose="02010600030101010101" pitchFamily="2" charset="-122"/>
            </a:endParaRPr>
          </a:p>
        </p:txBody>
      </p:sp>
      <p:sp>
        <p:nvSpPr>
          <p:cNvPr id="6147" name="矩形 3075"/>
          <p:cNvSpPr/>
          <p:nvPr>
            <p:custDataLst>
              <p:tags r:id="rId2"/>
            </p:custDataLst>
          </p:nvPr>
        </p:nvSpPr>
        <p:spPr>
          <a:xfrm>
            <a:off x="2496820" y="3364230"/>
            <a:ext cx="4089400" cy="1457325"/>
          </a:xfrm>
          <a:prstGeom prst="rect">
            <a:avLst/>
          </a:prstGeom>
          <a:noFill/>
          <a:ln w="9525">
            <a:noFill/>
          </a:ln>
        </p:spPr>
        <p:txBody>
          <a:bodyPr lIns="71846" tIns="35923" rIns="71846" bIns="35923" anchor="b" anchorCtr="0"/>
          <a:p>
            <a:pPr algn="ctr">
              <a:lnSpc>
                <a:spcPct val="115000"/>
              </a:lnSpc>
              <a:spcBef>
                <a:spcPct val="10000"/>
              </a:spcBef>
            </a:pPr>
            <a:r>
              <a:rPr lang="zh-CN" altLang="en-US" b="1" dirty="0">
                <a:gradFill>
                  <a:gsLst>
                    <a:gs pos="0">
                      <a:srgbClr val="012D86"/>
                    </a:gs>
                    <a:gs pos="100000">
                      <a:srgbClr val="0E2557"/>
                    </a:gs>
                  </a:gsLst>
                  <a:lin scaled="0"/>
                </a:gradFill>
                <a:latin typeface="Arial" panose="020B0604020202020204" pitchFamily="34" charset="0"/>
                <a:ea typeface="宋体" panose="02010600030101010101" pitchFamily="2" charset="-122"/>
              </a:rPr>
              <a:t>主讲：胡迪青</a:t>
            </a:r>
            <a:endParaRPr lang="en-US" altLang="zh-CN"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gn="ctr">
              <a:lnSpc>
                <a:spcPct val="115000"/>
              </a:lnSpc>
              <a:spcBef>
                <a:spcPct val="10000"/>
              </a:spcBef>
            </a:pP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Email</a:t>
            </a:r>
            <a:r>
              <a:rPr lang="zh-CN" altLang="fr-FR"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rPr>
              <a:t>hudq024@mail.hust.edu.cn</a:t>
            </a:r>
            <a:endPar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endParaRPr>
          </a:p>
          <a:p>
            <a:pPr>
              <a:lnSpc>
                <a:spcPct val="115000"/>
              </a:lnSpc>
              <a:spcBef>
                <a:spcPct val="10000"/>
              </a:spcBef>
            </a:pP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QQ</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：121374333</a:t>
            </a: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Tel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15327191496</a:t>
            </a:r>
            <a:endPar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dirty="0">
                <a:sym typeface="+mn-ea"/>
              </a:rPr>
              <a:t>3.5.2 </a:t>
            </a:r>
            <a:r>
              <a:rPr lang="zh-CN" altLang="en-US" dirty="0">
                <a:sym typeface="+mn-ea"/>
              </a:rPr>
              <a:t>总线时序</a:t>
            </a:r>
            <a:endParaRPr lang="zh-CN" altLang="en-US"/>
          </a:p>
        </p:txBody>
      </p:sp>
      <p:sp>
        <p:nvSpPr>
          <p:cNvPr id="36865" name="内容占位符 2"/>
          <p:cNvSpPr>
            <a:spLocks noGrp="1"/>
          </p:cNvSpPr>
          <p:nvPr>
            <p:ph idx="1"/>
          </p:nvPr>
        </p:nvSpPr>
        <p:spPr>
          <a:xfrm>
            <a:off x="365867" y="707073"/>
            <a:ext cx="8531222" cy="4227768"/>
          </a:xfrm>
          <a:noFill/>
        </p:spPr>
        <p:txBody>
          <a:bodyPr wrap="square" lIns="68591" tIns="34295" rIns="68591" bIns="34295" anchor="t" anchorCtr="0"/>
          <a:p>
            <a:pPr marL="0" indent="0">
              <a:lnSpc>
                <a:spcPct val="150000"/>
              </a:lnSpc>
              <a:buClr>
                <a:srgbClr val="000000"/>
              </a:buClr>
              <a:buFont typeface="Wingdings" panose="05000000000000000000" pitchFamily="2" charset="2"/>
              <a:buChar char="Ø"/>
            </a:pPr>
            <a:r>
              <a:rPr lang="en-US" altLang="zh-CN" sz="1800" dirty="0"/>
              <a:t> </a:t>
            </a:r>
            <a:r>
              <a:rPr lang="zh-CN" altLang="zh-CN" sz="1800" b="1" dirty="0">
                <a:sym typeface="Arial" panose="020B0604020202020204" pitchFamily="34" charset="0"/>
              </a:rPr>
              <a:t>同步定时：</a:t>
            </a:r>
            <a:r>
              <a:rPr lang="zh-CN" altLang="zh-CN" sz="1800" dirty="0">
                <a:sym typeface="Arial" panose="020B0604020202020204" pitchFamily="34" charset="0"/>
              </a:rPr>
              <a:t>信息传送由公共时钟控制，总线中包含时钟线。</a:t>
            </a:r>
            <a:endParaRPr lang="zh-CN" altLang="en-US" sz="1800" dirty="0"/>
          </a:p>
        </p:txBody>
      </p:sp>
      <p:graphicFrame>
        <p:nvGraphicFramePr>
          <p:cNvPr id="36869" name="对象 4"/>
          <p:cNvGraphicFramePr>
            <a:graphicFrameLocks noChangeAspect="1"/>
          </p:cNvGraphicFramePr>
          <p:nvPr/>
        </p:nvGraphicFramePr>
        <p:xfrm>
          <a:off x="2573338" y="1295400"/>
          <a:ext cx="3995737" cy="3473450"/>
        </p:xfrm>
        <a:graphic>
          <a:graphicData uri="http://schemas.openxmlformats.org/presentationml/2006/ole">
            <mc:AlternateContent xmlns:mc="http://schemas.openxmlformats.org/markup-compatibility/2006">
              <mc:Choice xmlns:v="urn:schemas-microsoft-com:vml" Requires="v">
                <p:oleObj spid="_x0000_s3076" name="" r:id="rId1" imgW="4805045" imgH="4787265" progId="">
                  <p:embed/>
                </p:oleObj>
              </mc:Choice>
              <mc:Fallback>
                <p:oleObj name="" r:id="rId1" imgW="4805045" imgH="4787265" progId="">
                  <p:embed/>
                  <p:pic>
                    <p:nvPicPr>
                      <p:cNvPr id="0" name="图片 3075"/>
                      <p:cNvPicPr/>
                      <p:nvPr/>
                    </p:nvPicPr>
                    <p:blipFill>
                      <a:blip r:embed="rId2"/>
                      <a:stretch>
                        <a:fillRect/>
                      </a:stretch>
                    </p:blipFill>
                    <p:spPr>
                      <a:xfrm>
                        <a:off x="2573338" y="1295400"/>
                        <a:ext cx="3995737" cy="3473450"/>
                      </a:xfrm>
                      <a:prstGeom prst="rect">
                        <a:avLst/>
                      </a:prstGeom>
                      <a:solidFill>
                        <a:srgbClr val="FFFFFF"/>
                      </a:solidFill>
                      <a:ln w="38100">
                        <a:noFill/>
                        <a:miter/>
                      </a:ln>
                    </p:spPr>
                  </p:pic>
                </p:oleObj>
              </mc:Fallback>
            </mc:AlternateContent>
          </a:graphicData>
        </a:graphic>
      </p:graphicFrame>
      <p:sp>
        <p:nvSpPr>
          <p:cNvPr id="4" name="文本框 3"/>
          <p:cNvSpPr txBox="1"/>
          <p:nvPr>
            <p:custDataLst>
              <p:tags r:id="rId3"/>
            </p:custDataLst>
          </p:nvPr>
        </p:nvSpPr>
        <p:spPr>
          <a:xfrm>
            <a:off x="3779520" y="2931795"/>
            <a:ext cx="1082040" cy="306705"/>
          </a:xfrm>
          <a:prstGeom prst="rect">
            <a:avLst/>
          </a:prstGeom>
          <a:noFill/>
        </p:spPr>
        <p:txBody>
          <a:bodyPr wrap="square" rtlCol="0">
            <a:spAutoFit/>
          </a:bodyPr>
          <a:p>
            <a:r>
              <a:rPr lang="zh-CN" altLang="zh-CN" sz="1400" b="1">
                <a:solidFill>
                  <a:srgbClr val="FF0000"/>
                </a:solidFill>
              </a:rPr>
              <a:t>地址周期</a:t>
            </a:r>
            <a:endParaRPr lang="zh-CN" altLang="zh-CN" sz="1400" b="1">
              <a:solidFill>
                <a:srgbClr val="FF0000"/>
              </a:solidFill>
            </a:endParaRPr>
          </a:p>
        </p:txBody>
      </p:sp>
      <p:sp>
        <p:nvSpPr>
          <p:cNvPr id="3" name="文本框 2"/>
          <p:cNvSpPr txBox="1"/>
          <p:nvPr>
            <p:custDataLst>
              <p:tags r:id="rId4"/>
            </p:custDataLst>
          </p:nvPr>
        </p:nvSpPr>
        <p:spPr>
          <a:xfrm>
            <a:off x="5364480" y="4658995"/>
            <a:ext cx="1082040" cy="306705"/>
          </a:xfrm>
          <a:prstGeom prst="rect">
            <a:avLst/>
          </a:prstGeom>
          <a:noFill/>
        </p:spPr>
        <p:txBody>
          <a:bodyPr wrap="square" rtlCol="0">
            <a:spAutoFit/>
          </a:bodyPr>
          <a:p>
            <a:r>
              <a:rPr lang="zh-CN" altLang="zh-CN" sz="1400" b="1">
                <a:solidFill>
                  <a:srgbClr val="FF0000"/>
                </a:solidFill>
              </a:rPr>
              <a:t>写数据周期</a:t>
            </a:r>
            <a:endParaRPr lang="zh-CN" altLang="zh-CN" sz="1400" b="1">
              <a:solidFill>
                <a:srgbClr val="FF0000"/>
              </a:solidFill>
            </a:endParaRPr>
          </a:p>
        </p:txBody>
      </p:sp>
      <p:sp>
        <p:nvSpPr>
          <p:cNvPr id="5" name="文本框 4"/>
          <p:cNvSpPr txBox="1"/>
          <p:nvPr>
            <p:custDataLst>
              <p:tags r:id="rId5"/>
            </p:custDataLst>
          </p:nvPr>
        </p:nvSpPr>
        <p:spPr>
          <a:xfrm>
            <a:off x="5364480" y="3723640"/>
            <a:ext cx="1082040" cy="306705"/>
          </a:xfrm>
          <a:prstGeom prst="rect">
            <a:avLst/>
          </a:prstGeom>
          <a:noFill/>
        </p:spPr>
        <p:txBody>
          <a:bodyPr wrap="square" rtlCol="0">
            <a:spAutoFit/>
          </a:bodyPr>
          <a:p>
            <a:r>
              <a:rPr lang="zh-CN" altLang="zh-CN" sz="1400" b="1">
                <a:solidFill>
                  <a:srgbClr val="FF0000"/>
                </a:solidFill>
              </a:rPr>
              <a:t>读数据周期</a:t>
            </a:r>
            <a:endParaRPr lang="zh-CN" altLang="zh-CN" sz="14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dirty="0">
                <a:sym typeface="+mn-ea"/>
              </a:rPr>
              <a:t>3.5.2 </a:t>
            </a:r>
            <a:r>
              <a:rPr lang="zh-CN" altLang="en-US" dirty="0">
                <a:sym typeface="+mn-ea"/>
              </a:rPr>
              <a:t>总线时序</a:t>
            </a:r>
            <a:endParaRPr lang="zh-CN" altLang="en-US"/>
          </a:p>
        </p:txBody>
      </p:sp>
      <p:sp>
        <p:nvSpPr>
          <p:cNvPr id="36865" name="内容占位符 2"/>
          <p:cNvSpPr>
            <a:spLocks noGrp="1"/>
          </p:cNvSpPr>
          <p:nvPr>
            <p:ph idx="1"/>
          </p:nvPr>
        </p:nvSpPr>
        <p:spPr>
          <a:xfrm>
            <a:off x="365867" y="707073"/>
            <a:ext cx="8531222" cy="4227768"/>
          </a:xfrm>
          <a:noFill/>
        </p:spPr>
        <p:txBody>
          <a:bodyPr wrap="square" lIns="68591" tIns="34295" rIns="68591" bIns="34295" anchor="t" anchorCtr="0"/>
          <a:p>
            <a:pPr>
              <a:lnSpc>
                <a:spcPct val="150000"/>
              </a:lnSpc>
              <a:buClr>
                <a:srgbClr val="000000"/>
              </a:buClr>
              <a:buFont typeface="Wingdings" panose="05000000000000000000" charset="0"/>
              <a:buChar char="Ø"/>
            </a:pPr>
            <a:r>
              <a:rPr lang="en-US" altLang="zh-CN" sz="1800" dirty="0"/>
              <a:t> </a:t>
            </a:r>
            <a:r>
              <a:rPr lang="zh-CN" altLang="zh-CN" sz="1800" b="1" dirty="0">
                <a:latin typeface="+mn-lt"/>
                <a:ea typeface="+mn-ea"/>
                <a:sym typeface="Arial" panose="020B0604020202020204" pitchFamily="34" charset="0"/>
              </a:rPr>
              <a:t>异步定时：</a:t>
            </a:r>
            <a:r>
              <a:rPr lang="zh-CN" altLang="zh-CN" sz="1800" dirty="0">
                <a:latin typeface="+mn-lt"/>
                <a:ea typeface="+mn-ea"/>
                <a:sym typeface="Arial" panose="020B0604020202020204" pitchFamily="34" charset="0"/>
              </a:rPr>
              <a:t>信息传送的每一个操作都是由源或目的特定信号的跳变所确定，总线上每一个事件的发生取决于前一个事件的发生</a:t>
            </a:r>
            <a:r>
              <a:rPr lang="zh-CN" altLang="zh-CN" sz="1800" dirty="0">
                <a:sym typeface="Arial" panose="020B0604020202020204" pitchFamily="34" charset="0"/>
              </a:rPr>
              <a:t>。</a:t>
            </a:r>
            <a:endParaRPr lang="zh-CN" altLang="en-US" sz="1800" dirty="0"/>
          </a:p>
        </p:txBody>
      </p:sp>
      <p:graphicFrame>
        <p:nvGraphicFramePr>
          <p:cNvPr id="37893" name="对象 4"/>
          <p:cNvGraphicFramePr>
            <a:graphicFrameLocks noChangeAspect="1"/>
          </p:cNvGraphicFramePr>
          <p:nvPr>
            <p:custDataLst>
              <p:tags r:id="rId1"/>
            </p:custDataLst>
          </p:nvPr>
        </p:nvGraphicFramePr>
        <p:xfrm>
          <a:off x="2771775" y="1716405"/>
          <a:ext cx="3536950" cy="3131820"/>
        </p:xfrm>
        <a:graphic>
          <a:graphicData uri="http://schemas.openxmlformats.org/presentationml/2006/ole">
            <mc:AlternateContent xmlns:mc="http://schemas.openxmlformats.org/markup-compatibility/2006">
              <mc:Choice xmlns:v="urn:schemas-microsoft-com:vml" Requires="v">
                <p:oleObj spid="_x0000_s3077" name="" r:id="rId2" imgW="4885690" imgH="4293870" progId="">
                  <p:embed/>
                </p:oleObj>
              </mc:Choice>
              <mc:Fallback>
                <p:oleObj name="" r:id="rId2" imgW="4885690" imgH="4293870" progId="">
                  <p:embed/>
                  <p:pic>
                    <p:nvPicPr>
                      <p:cNvPr id="0" name="图片 3076"/>
                      <p:cNvPicPr/>
                      <p:nvPr/>
                    </p:nvPicPr>
                    <p:blipFill>
                      <a:blip r:embed="rId3"/>
                      <a:stretch>
                        <a:fillRect/>
                      </a:stretch>
                    </p:blipFill>
                    <p:spPr>
                      <a:xfrm>
                        <a:off x="2771775" y="1716405"/>
                        <a:ext cx="3536950" cy="3131820"/>
                      </a:xfrm>
                      <a:prstGeom prst="rect">
                        <a:avLst/>
                      </a:prstGeom>
                      <a:solidFill>
                        <a:srgbClr val="FFFFFF"/>
                      </a:solid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dirty="0">
                <a:sym typeface="+mn-ea"/>
              </a:rPr>
              <a:t>3.5.2 </a:t>
            </a:r>
            <a:r>
              <a:rPr lang="zh-CN" altLang="en-US" dirty="0">
                <a:sym typeface="+mn-ea"/>
              </a:rPr>
              <a:t>总线时序</a:t>
            </a:r>
            <a:endParaRPr lang="zh-CN" altLang="en-US"/>
          </a:p>
        </p:txBody>
      </p:sp>
      <p:sp>
        <p:nvSpPr>
          <p:cNvPr id="36865" name="内容占位符 2"/>
          <p:cNvSpPr>
            <a:spLocks noGrp="1"/>
          </p:cNvSpPr>
          <p:nvPr>
            <p:ph idx="1"/>
          </p:nvPr>
        </p:nvSpPr>
        <p:spPr>
          <a:xfrm>
            <a:off x="365867" y="707073"/>
            <a:ext cx="8531222" cy="4227768"/>
          </a:xfrm>
          <a:noFill/>
        </p:spPr>
        <p:txBody>
          <a:bodyPr wrap="square" lIns="68591" tIns="34295" rIns="68591" bIns="34295" anchor="t" anchorCtr="0"/>
          <a:p>
            <a:pPr>
              <a:lnSpc>
                <a:spcPct val="150000"/>
              </a:lnSpc>
              <a:buClr>
                <a:srgbClr val="000000"/>
              </a:buClr>
              <a:buFont typeface="Wingdings" panose="05000000000000000000" charset="0"/>
              <a:buChar char="Ø"/>
            </a:pPr>
            <a:r>
              <a:rPr lang="en-US" altLang="zh-CN" sz="1800" dirty="0"/>
              <a:t> </a:t>
            </a:r>
            <a:r>
              <a:rPr lang="zh-CN" altLang="zh-CN" sz="1800" b="1" dirty="0">
                <a:latin typeface="+mn-lt"/>
                <a:ea typeface="+mn-ea"/>
                <a:sym typeface="Arial" panose="020B0604020202020204" pitchFamily="34" charset="0"/>
              </a:rPr>
              <a:t>半同步定时：</a:t>
            </a:r>
            <a:r>
              <a:rPr lang="zh-CN" altLang="zh-CN" sz="1800" dirty="0">
                <a:latin typeface="+mn-lt"/>
                <a:ea typeface="+mn-ea"/>
                <a:sym typeface="Arial" panose="020B0604020202020204" pitchFamily="34" charset="0"/>
              </a:rPr>
              <a:t>总线上各操作之间的时间间隔可以变化，但仅允许为公共时钟周期的整数倍。信号的出现、采样和结束仍以公共时钟为基准。</a:t>
            </a:r>
            <a:endParaRPr lang="zh-CN" altLang="en-US" sz="1800" dirty="0"/>
          </a:p>
        </p:txBody>
      </p:sp>
      <p:pic>
        <p:nvPicPr>
          <p:cNvPr id="38917" name="Picture 2"/>
          <p:cNvPicPr>
            <a:picLocks noChangeAspect="1"/>
          </p:cNvPicPr>
          <p:nvPr>
            <p:custDataLst>
              <p:tags r:id="rId1"/>
            </p:custDataLst>
          </p:nvPr>
        </p:nvPicPr>
        <p:blipFill>
          <a:blip r:embed="rId2"/>
          <a:stretch>
            <a:fillRect/>
          </a:stretch>
        </p:blipFill>
        <p:spPr>
          <a:xfrm>
            <a:off x="2124075" y="1779905"/>
            <a:ext cx="5036820" cy="2817495"/>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3.5.3 </a:t>
            </a:r>
            <a:r>
              <a:rPr lang="zh-CN" altLang="en-US" dirty="0">
                <a:sym typeface="+mn-ea"/>
              </a:rPr>
              <a:t>常见的总线操作</a:t>
            </a:r>
            <a:endParaRPr lang="zh-CN" altLang="en-US"/>
          </a:p>
        </p:txBody>
      </p:sp>
      <p:sp>
        <p:nvSpPr>
          <p:cNvPr id="39937" name="内容占位符 2"/>
          <p:cNvSpPr>
            <a:spLocks noGrp="1"/>
          </p:cNvSpPr>
          <p:nvPr>
            <p:ph idx="1"/>
          </p:nvPr>
        </p:nvSpPr>
        <p:spPr>
          <a:xfrm>
            <a:off x="365867" y="707073"/>
            <a:ext cx="8531222" cy="4227768"/>
          </a:xfrm>
          <a:noFill/>
        </p:spPr>
        <p:txBody>
          <a:bodyPr wrap="square" lIns="68591" tIns="34295" rIns="68591" bIns="34295" anchor="t" anchorCtr="0"/>
          <a:p>
            <a:pPr marL="0" indent="0">
              <a:lnSpc>
                <a:spcPct val="150000"/>
              </a:lnSpc>
              <a:buClr>
                <a:srgbClr val="000000"/>
              </a:buClr>
              <a:buFont typeface="Wingdings" panose="05000000000000000000" pitchFamily="2" charset="2"/>
              <a:buChar char="Ø"/>
            </a:pPr>
            <a:r>
              <a:rPr lang="en-US" altLang="zh-CN" sz="1800" dirty="0"/>
              <a:t> </a:t>
            </a:r>
            <a:r>
              <a:rPr lang="zh-CN" altLang="zh-CN" sz="1800" dirty="0">
                <a:sym typeface="Arial" panose="020B0604020202020204" pitchFamily="34" charset="0"/>
              </a:rPr>
              <a:t>读操作（</a:t>
            </a:r>
            <a:r>
              <a:rPr lang="en-US" altLang="zh-CN" sz="1800" dirty="0">
                <a:sym typeface="Arial" panose="020B0604020202020204" pitchFamily="34" charset="0"/>
              </a:rPr>
              <a:t>read</a:t>
            </a:r>
            <a:r>
              <a:rPr lang="zh-CN" altLang="zh-CN" sz="1800" dirty="0">
                <a:sym typeface="Arial" panose="020B0604020202020204" pitchFamily="34" charset="0"/>
              </a:rPr>
              <a:t>）</a:t>
            </a:r>
            <a:endParaRPr lang="zh-CN" altLang="zh-CN" sz="1800" dirty="0">
              <a:sym typeface="Arial" panose="020B0604020202020204" pitchFamily="34" charset="0"/>
            </a:endParaRPr>
          </a:p>
          <a:p>
            <a:pPr marL="0" indent="0">
              <a:lnSpc>
                <a:spcPct val="150000"/>
              </a:lnSpc>
              <a:buClr>
                <a:srgbClr val="000000"/>
              </a:buClr>
              <a:buFont typeface="Wingdings" panose="05000000000000000000" pitchFamily="2" charset="2"/>
              <a:buChar char="Ø"/>
            </a:pPr>
            <a:r>
              <a:rPr lang="zh-CN" altLang="zh-CN" sz="1800" dirty="0">
                <a:sym typeface="Arial" panose="020B0604020202020204" pitchFamily="34" charset="0"/>
              </a:rPr>
              <a:t> 写操作（</a:t>
            </a:r>
            <a:r>
              <a:rPr lang="en-US" altLang="zh-CN" sz="1800" dirty="0">
                <a:sym typeface="Arial" panose="020B0604020202020204" pitchFamily="34" charset="0"/>
              </a:rPr>
              <a:t>write</a:t>
            </a:r>
            <a:r>
              <a:rPr lang="zh-CN" altLang="zh-CN" sz="1800" dirty="0">
                <a:sym typeface="Arial" panose="020B0604020202020204" pitchFamily="34" charset="0"/>
              </a:rPr>
              <a:t>）</a:t>
            </a:r>
            <a:endParaRPr lang="zh-CN" altLang="zh-CN" sz="1800" dirty="0">
              <a:sym typeface="Arial" panose="020B0604020202020204" pitchFamily="34" charset="0"/>
            </a:endParaRPr>
          </a:p>
          <a:p>
            <a:pPr marL="0" indent="0">
              <a:lnSpc>
                <a:spcPct val="150000"/>
              </a:lnSpc>
              <a:buClr>
                <a:srgbClr val="000000"/>
              </a:buClr>
              <a:buFont typeface="Wingdings" panose="05000000000000000000" pitchFamily="2" charset="2"/>
              <a:buChar char="Ø"/>
            </a:pPr>
            <a:r>
              <a:rPr lang="zh-CN" altLang="zh-CN" sz="1800" dirty="0">
                <a:sym typeface="Arial" panose="020B0604020202020204" pitchFamily="34" charset="0"/>
              </a:rPr>
              <a:t> 读修改写操作（</a:t>
            </a:r>
            <a:r>
              <a:rPr lang="en-US" altLang="zh-CN" sz="1800" dirty="0">
                <a:sym typeface="Arial" panose="020B0604020202020204" pitchFamily="34" charset="0"/>
              </a:rPr>
              <a:t>read-modify-write</a:t>
            </a:r>
            <a:r>
              <a:rPr lang="zh-CN" altLang="zh-CN" sz="1800" dirty="0">
                <a:sym typeface="Arial" panose="020B0604020202020204" pitchFamily="34" charset="0"/>
              </a:rPr>
              <a:t>）</a:t>
            </a:r>
            <a:endParaRPr lang="zh-CN" altLang="zh-CN" sz="1800" dirty="0">
              <a:sym typeface="Arial" panose="020B0604020202020204" pitchFamily="34" charset="0"/>
            </a:endParaRPr>
          </a:p>
          <a:p>
            <a:pPr marL="0" indent="0">
              <a:lnSpc>
                <a:spcPct val="150000"/>
              </a:lnSpc>
              <a:buClr>
                <a:srgbClr val="000000"/>
              </a:buClr>
              <a:buFont typeface="Wingdings" panose="05000000000000000000" pitchFamily="2" charset="2"/>
              <a:buChar char="Ø"/>
            </a:pPr>
            <a:r>
              <a:rPr lang="zh-CN" altLang="zh-CN" sz="1800" dirty="0">
                <a:sym typeface="Arial" panose="020B0604020202020204" pitchFamily="34" charset="0"/>
              </a:rPr>
              <a:t> 写后读操作（</a:t>
            </a:r>
            <a:r>
              <a:rPr lang="en-US" altLang="zh-CN" sz="1800" dirty="0">
                <a:sym typeface="Arial" panose="020B0604020202020204" pitchFamily="34" charset="0"/>
              </a:rPr>
              <a:t>read-after-write</a:t>
            </a:r>
            <a:r>
              <a:rPr lang="zh-CN" altLang="en-US" sz="1800" dirty="0">
                <a:sym typeface="Arial" panose="020B0604020202020204" pitchFamily="34" charset="0"/>
              </a:rPr>
              <a:t>）</a:t>
            </a:r>
            <a:endParaRPr lang="zh-CN" altLang="en-US" sz="1800" dirty="0">
              <a:sym typeface="Arial" panose="020B0604020202020204" pitchFamily="34" charset="0"/>
            </a:endParaRPr>
          </a:p>
          <a:p>
            <a:pPr marL="0" indent="0">
              <a:lnSpc>
                <a:spcPct val="150000"/>
              </a:lnSpc>
              <a:buClr>
                <a:srgbClr val="000000"/>
              </a:buClr>
              <a:buFont typeface="Wingdings" panose="05000000000000000000" pitchFamily="2" charset="2"/>
              <a:buChar char="Ø"/>
            </a:pPr>
            <a:r>
              <a:rPr lang="zh-CN" altLang="zh-CN" sz="1800" dirty="0">
                <a:sym typeface="Arial" panose="020B0604020202020204" pitchFamily="34" charset="0"/>
              </a:rPr>
              <a:t> 块操作（</a:t>
            </a:r>
            <a:r>
              <a:rPr lang="en-US" altLang="zh-CN" sz="1800" dirty="0">
                <a:sym typeface="Arial" panose="020B0604020202020204" pitchFamily="34" charset="0"/>
              </a:rPr>
              <a:t>block</a:t>
            </a:r>
            <a:r>
              <a:rPr lang="zh-CN" altLang="en-US" sz="1800" dirty="0">
                <a:sym typeface="Arial" panose="020B0604020202020204" pitchFamily="34" charset="0"/>
              </a:rPr>
              <a:t>）</a:t>
            </a:r>
            <a:r>
              <a:rPr lang="zh-CN" altLang="zh-CN" sz="1800" dirty="0">
                <a:sym typeface="Arial" panose="020B0604020202020204" pitchFamily="34" charset="0"/>
              </a:rPr>
              <a:t>等。</a:t>
            </a:r>
            <a:endParaRPr lang="zh-CN" alt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3.6 总线标准</a:t>
            </a:r>
            <a:endParaRPr lang="zh-CN" altLang="en-US"/>
          </a:p>
        </p:txBody>
      </p:sp>
      <p:sp>
        <p:nvSpPr>
          <p:cNvPr id="9218" name="内容占位符 2"/>
          <p:cNvSpPr>
            <a:spLocks noGrp="1"/>
          </p:cNvSpPr>
          <p:nvPr>
            <p:ph idx="1"/>
          </p:nvPr>
        </p:nvSpPr>
        <p:spPr>
          <a:xfrm>
            <a:off x="365867" y="699453"/>
            <a:ext cx="8531222" cy="4227768"/>
          </a:xfrm>
          <a:noFill/>
          <a:ln>
            <a:miter/>
          </a:ln>
        </p:spPr>
        <p:txBody>
          <a:bodyPr wrap="square" lIns="68591" tIns="34295" rIns="68591" bIns="34295"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1" i="0" u="none" strike="noStrike" kern="1200" cap="none" spc="0" normalizeH="0" baseline="0" noProof="1" dirty="0">
                <a:solidFill>
                  <a:schemeClr val="tx1"/>
                </a:solidFill>
                <a:cs typeface="微软雅黑" panose="020B0503020204020204" charset="-122"/>
              </a:rPr>
              <a:t>总线标准：</a:t>
            </a:r>
            <a:r>
              <a:rPr kumimoji="0" lang="zh-CN" altLang="en-US" sz="1800" b="0" i="0" u="none" strike="noStrike" kern="1200" cap="none" spc="0" normalizeH="0" baseline="0" noProof="1" dirty="0">
                <a:solidFill>
                  <a:schemeClr val="tx1"/>
                </a:solidFill>
                <a:cs typeface="微软雅黑" panose="020B0503020204020204" charset="-122"/>
              </a:rPr>
              <a:t>微机系统的各成员之间利用总线进行信息传输时应遵守的协议和规范。包括</a:t>
            </a:r>
            <a:r>
              <a:rPr kumimoji="0" lang="zh-CN" altLang="en-US" sz="1800" b="1" i="0" u="none" strike="noStrike" kern="1200" cap="none" spc="0" normalizeH="0" baseline="0" noProof="1" dirty="0">
                <a:solidFill>
                  <a:srgbClr val="FF0000"/>
                </a:solidFill>
                <a:cs typeface="微软雅黑" panose="020B0503020204020204" charset="-122"/>
              </a:rPr>
              <a:t>硬件</a:t>
            </a:r>
            <a:r>
              <a:rPr kumimoji="0" lang="zh-CN" altLang="en-US" sz="1800" b="0" i="0" u="none" strike="noStrike" kern="1200" cap="none" spc="0" normalizeH="0" baseline="0" noProof="1" dirty="0">
                <a:solidFill>
                  <a:schemeClr val="tx1"/>
                </a:solidFill>
                <a:cs typeface="微软雅黑" panose="020B0503020204020204" charset="-122"/>
              </a:rPr>
              <a:t>和</a:t>
            </a:r>
            <a:r>
              <a:rPr kumimoji="0" lang="zh-CN" altLang="en-US" sz="1800" b="1" i="0" u="none" strike="noStrike" kern="1200" cap="none" spc="0" normalizeH="0" baseline="0" noProof="1" dirty="0">
                <a:solidFill>
                  <a:srgbClr val="FF0000"/>
                </a:solidFill>
                <a:cs typeface="微软雅黑" panose="020B0503020204020204" charset="-122"/>
              </a:rPr>
              <a:t>软件</a:t>
            </a:r>
            <a:r>
              <a:rPr kumimoji="0" lang="zh-CN" altLang="en-US" sz="1800" b="0" i="0" u="none" strike="noStrike" kern="1200" cap="none" spc="0" normalizeH="0" baseline="0" noProof="1" dirty="0">
                <a:solidFill>
                  <a:schemeClr val="tx1"/>
                </a:solidFill>
                <a:cs typeface="微软雅黑" panose="020B0503020204020204" charset="-122"/>
              </a:rPr>
              <a:t>两个方面，例如：总线性能参数，信号系统、电气特性、机械物理特性等一系列规定。</a:t>
            </a:r>
            <a:endParaRPr kumimoji="0" lang="zh-CN" altLang="en-US" sz="1800" b="0" i="0" u="none" strike="noStrike" kern="1200" cap="none" spc="0" normalizeH="0" baseline="0" noProof="1" dirty="0">
              <a:solidFill>
                <a:schemeClr val="tx1"/>
              </a:solidFill>
              <a:cs typeface="微软雅黑" panose="020B0503020204020204" charset="-122"/>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rPr>
              <a:t>内部总线标准：如</a:t>
            </a:r>
            <a:r>
              <a:rPr kumimoji="0" lang="en-US" altLang="x-none" sz="1800" b="0" i="0" u="none" strike="noStrike" kern="1200" cap="none" spc="0" normalizeH="0" baseline="0" noProof="1" dirty="0">
                <a:solidFill>
                  <a:schemeClr val="tx1"/>
                </a:solidFill>
                <a:cs typeface="微软雅黑" panose="020B0503020204020204" charset="-122"/>
              </a:rPr>
              <a:t>ISA</a:t>
            </a:r>
            <a:r>
              <a:rPr kumimoji="0" lang="zh-CN" altLang="en-US" sz="1800" b="0" i="0" u="none" strike="noStrike" kern="1200" cap="none" spc="0" normalizeH="0" baseline="0" noProof="1" dirty="0">
                <a:solidFill>
                  <a:schemeClr val="tx1"/>
                </a:solidFill>
                <a:cs typeface="微软雅黑" panose="020B0503020204020204" charset="-122"/>
              </a:rPr>
              <a:t>、</a:t>
            </a:r>
            <a:r>
              <a:rPr kumimoji="0" lang="en-US" altLang="x-none" sz="1800" b="0" i="0" u="none" strike="noStrike" kern="1200" cap="none" spc="0" normalizeH="0" baseline="0" noProof="1" dirty="0">
                <a:solidFill>
                  <a:schemeClr val="tx1"/>
                </a:solidFill>
                <a:cs typeface="微软雅黑" panose="020B0503020204020204" charset="-122"/>
              </a:rPr>
              <a:t>PCI</a:t>
            </a:r>
            <a:r>
              <a:rPr kumimoji="0" lang="zh-CN" altLang="en-US" sz="1800" b="0" i="0" u="none" strike="noStrike" kern="1200" cap="none" spc="0" normalizeH="0" baseline="0" noProof="1" dirty="0">
                <a:solidFill>
                  <a:schemeClr val="tx1"/>
                </a:solidFill>
                <a:cs typeface="微软雅黑" panose="020B0503020204020204" charset="-122"/>
              </a:rPr>
              <a:t>、</a:t>
            </a:r>
            <a:r>
              <a:rPr kumimoji="0" lang="en-US" altLang="zh-CN" sz="1800" b="0" i="0" u="none" strike="noStrike" kern="1200" cap="none" spc="0" normalizeH="0" baseline="0" noProof="1" dirty="0">
                <a:solidFill>
                  <a:schemeClr val="tx1"/>
                </a:solidFill>
                <a:cs typeface="微软雅黑" panose="020B0503020204020204" charset="-122"/>
              </a:rPr>
              <a:t>AMBA</a:t>
            </a:r>
            <a:r>
              <a:rPr kumimoji="0" lang="zh-CN" altLang="en-US" sz="1800" b="0" i="0" u="none" strike="noStrike" kern="1200" cap="none" spc="0" normalizeH="0" baseline="0" noProof="1" dirty="0">
                <a:solidFill>
                  <a:schemeClr val="tx1"/>
                </a:solidFill>
                <a:cs typeface="微软雅黑" panose="020B0503020204020204" charset="-122"/>
              </a:rPr>
              <a:t>等</a:t>
            </a:r>
            <a:endParaRPr kumimoji="0" lang="zh-CN" altLang="en-US" sz="1800" b="0" i="0" u="none" strike="noStrike" kern="1200" cap="none" spc="0" normalizeH="0" baseline="0" noProof="1" dirty="0">
              <a:solidFill>
                <a:schemeClr val="tx1"/>
              </a:solidFill>
              <a:cs typeface="微软雅黑" panose="020B0503020204020204" charset="-122"/>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rPr>
              <a:t>外部总线标准：如</a:t>
            </a:r>
            <a:r>
              <a:rPr kumimoji="0" lang="en-US" altLang="x-none" sz="1800" b="0" i="0" u="none" strike="noStrike" kern="1200" cap="none" spc="0" normalizeH="0" baseline="0" noProof="1" dirty="0">
                <a:solidFill>
                  <a:schemeClr val="tx1"/>
                </a:solidFill>
                <a:cs typeface="微软雅黑" panose="020B0503020204020204" charset="-122"/>
              </a:rPr>
              <a:t>RS-232C/RS-485</a:t>
            </a:r>
            <a:r>
              <a:rPr kumimoji="0" lang="zh-CN" altLang="en-US" sz="1800" b="0" i="0" u="none" strike="noStrike" kern="1200" cap="none" spc="0" normalizeH="0" baseline="0" noProof="1" dirty="0">
                <a:solidFill>
                  <a:schemeClr val="tx1"/>
                </a:solidFill>
                <a:cs typeface="微软雅黑" panose="020B0503020204020204" charset="-122"/>
              </a:rPr>
              <a:t>、</a:t>
            </a:r>
            <a:r>
              <a:rPr kumimoji="0" lang="en-US" altLang="x-none" sz="1800" b="0" i="0" u="none" strike="noStrike" kern="1200" cap="none" spc="0" normalizeH="0" baseline="0" noProof="1" dirty="0">
                <a:solidFill>
                  <a:schemeClr val="tx1"/>
                </a:solidFill>
                <a:cs typeface="微软雅黑" panose="020B0503020204020204" charset="-122"/>
              </a:rPr>
              <a:t>USB</a:t>
            </a:r>
            <a:r>
              <a:rPr kumimoji="0" lang="zh-CN" altLang="en-US" sz="1800" b="0" i="0" u="none" strike="noStrike" kern="1200" cap="none" spc="0" normalizeH="0" baseline="0" noProof="1" dirty="0">
                <a:solidFill>
                  <a:schemeClr val="tx1"/>
                </a:solidFill>
                <a:cs typeface="微软雅黑" panose="020B0503020204020204" charset="-122"/>
              </a:rPr>
              <a:t>等</a:t>
            </a:r>
            <a:endParaRPr kumimoji="0" lang="en-US" altLang="x-none" sz="1800" b="0" i="0" u="none" strike="noStrike" kern="1200" cap="none" spc="0" normalizeH="0" baseline="0" noProof="1" dirty="0">
              <a:solidFill>
                <a:schemeClr val="tx1"/>
              </a:solidFill>
              <a:cs typeface="微软雅黑" panose="020B0503020204020204" charset="-122"/>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3.7 典型总线</a:t>
            </a:r>
            <a:endParaRPr lang="zh-CN" altLang="en-US"/>
          </a:p>
        </p:txBody>
      </p:sp>
      <p:sp>
        <p:nvSpPr>
          <p:cNvPr id="27649" name="内容占位符 2"/>
          <p:cNvSpPr>
            <a:spLocks noGrp="1"/>
          </p:cNvSpPr>
          <p:nvPr>
            <p:ph idx="1"/>
          </p:nvPr>
        </p:nvSpPr>
        <p:spPr>
          <a:noFill/>
          <a:ln>
            <a:miter/>
          </a:ln>
        </p:spPr>
        <p:txBody>
          <a:bodyPr wrap="square" lIns="68588" tIns="34294" rIns="68588" bIns="34294" anchor="t"/>
          <a:p>
            <a:pPr marL="0" marR="0" lvl="0" indent="-342900" algn="l" defTabSz="914400" rtl="0" eaLnBrk="1" fontAlgn="base" latinLnBrk="0" hangingPunct="1">
              <a:lnSpc>
                <a:spcPct val="150000"/>
              </a:lnSpc>
              <a:spcBef>
                <a:spcPct val="20000"/>
              </a:spcBef>
              <a:spcAft>
                <a:spcPct val="0"/>
              </a:spcAft>
              <a:buClrTx/>
              <a:buSzTx/>
              <a:buFont typeface="Arial" panose="020B0604020202020204" pitchFamily="34" charset="0"/>
              <a:buNone/>
            </a:pPr>
            <a:r>
              <a:rPr kumimoji="0" lang="en-US" altLang="x-none" sz="2100" b="0" i="0" u="none" strike="noStrike" kern="1200" cap="none" spc="0" normalizeH="0" baseline="0" noProof="1" dirty="0">
                <a:solidFill>
                  <a:schemeClr val="tx1"/>
                </a:solidFill>
                <a:latin typeface="+mn-lt"/>
                <a:ea typeface="+mn-ea"/>
                <a:cs typeface="+mn-cs"/>
              </a:rPr>
              <a:t>3.7.1 ISA</a:t>
            </a:r>
            <a:r>
              <a:rPr kumimoji="0" lang="zh-CN" altLang="en-US" sz="2100" b="0" i="0" u="none" strike="noStrike" kern="1200" cap="none" spc="0" normalizeH="0" baseline="0" noProof="1" dirty="0">
                <a:solidFill>
                  <a:schemeClr val="tx1"/>
                </a:solidFill>
                <a:latin typeface="+mn-lt"/>
                <a:ea typeface="+mn-ea"/>
                <a:cs typeface="+mn-cs"/>
              </a:rPr>
              <a:t>总线</a:t>
            </a:r>
            <a:endParaRPr kumimoji="0" lang="zh-CN" altLang="en-US" sz="2100" b="0" i="0" u="none" strike="noStrike" kern="1200" cap="none" spc="0" normalizeH="0" baseline="0" noProof="1" dirty="0">
              <a:solidFill>
                <a:schemeClr val="tx1"/>
              </a:solidFill>
              <a:latin typeface="+mn-lt"/>
              <a:ea typeface="+mn-ea"/>
              <a:cs typeface="+mn-cs"/>
            </a:endParaRPr>
          </a:p>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en-US" altLang="x-none" sz="1800" b="0" i="0" u="none" strike="noStrike" kern="1200" cap="none" spc="0" normalizeH="0" baseline="0" noProof="1" dirty="0">
                <a:solidFill>
                  <a:schemeClr val="tx1"/>
                </a:solidFill>
                <a:latin typeface="+mn-lt"/>
                <a:ea typeface="+mn-ea"/>
                <a:cs typeface="+mn-cs"/>
              </a:rPr>
              <a:t>ISA</a:t>
            </a:r>
            <a:r>
              <a:rPr kumimoji="0" lang="zh-CN" altLang="en-US" sz="1800" b="0" i="0" u="none" strike="noStrike" kern="1200" cap="none" spc="0" normalizeH="0" baseline="0" noProof="1" dirty="0">
                <a:solidFill>
                  <a:schemeClr val="tx1"/>
                </a:solidFill>
                <a:latin typeface="+mn-lt"/>
                <a:ea typeface="+mn-ea"/>
                <a:cs typeface="+mn-cs"/>
              </a:rPr>
              <a:t>总线在多级总线结构中的作用</a:t>
            </a:r>
            <a:endParaRPr kumimoji="0" lang="en-US" altLang="x-none" sz="1800" b="0" i="0" u="none" strike="noStrike" kern="1200" cap="none" spc="0" normalizeH="0" baseline="0" noProof="1" dirty="0">
              <a:solidFill>
                <a:schemeClr val="tx1"/>
              </a:solidFill>
              <a:latin typeface="+mn-lt"/>
              <a:ea typeface="+mn-ea"/>
              <a:cs typeface="+mn-cs"/>
            </a:endParaRPr>
          </a:p>
          <a:p>
            <a:pPr marL="51435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早期</a:t>
            </a:r>
            <a:r>
              <a:rPr kumimoji="0" lang="en-US" altLang="x-none" sz="1600" b="0" i="0" u="none" strike="noStrike" kern="1200" cap="none" spc="0" normalizeH="0" baseline="0" noProof="1" dirty="0">
                <a:solidFill>
                  <a:schemeClr val="tx1"/>
                </a:solidFill>
                <a:cs typeface="微软雅黑" panose="020B0503020204020204" charset="-122"/>
              </a:rPr>
              <a:t>ISA</a:t>
            </a:r>
            <a:r>
              <a:rPr kumimoji="0" lang="zh-CN" altLang="en-US" sz="1600" b="0" i="0" u="none" strike="noStrike" kern="1200" cap="none" spc="0" normalizeH="0" baseline="0" noProof="1" dirty="0">
                <a:solidFill>
                  <a:schemeClr val="tx1"/>
                </a:solidFill>
                <a:cs typeface="微软雅黑" panose="020B0503020204020204" charset="-122"/>
              </a:rPr>
              <a:t>总线作为</a:t>
            </a:r>
            <a:r>
              <a:rPr kumimoji="0" lang="en-US" altLang="x-none" sz="1600" b="0" i="0" u="none" strike="noStrike" kern="1200" cap="none" spc="0" normalizeH="0" baseline="0" noProof="1" dirty="0">
                <a:solidFill>
                  <a:schemeClr val="tx1"/>
                </a:solidFill>
                <a:cs typeface="微软雅黑" panose="020B0503020204020204" charset="-122"/>
              </a:rPr>
              <a:t>16</a:t>
            </a:r>
            <a:r>
              <a:rPr kumimoji="0" lang="zh-CN" altLang="en-US" sz="1600" b="0" i="0" u="none" strike="noStrike" kern="1200" cap="none" spc="0" normalizeH="0" baseline="0" noProof="1" dirty="0">
                <a:solidFill>
                  <a:schemeClr val="tx1"/>
                </a:solidFill>
                <a:cs typeface="微软雅黑" panose="020B0503020204020204" charset="-122"/>
              </a:rPr>
              <a:t>位微机系统的</a:t>
            </a:r>
            <a:r>
              <a:rPr kumimoji="0" lang="zh-CN" altLang="en-US" sz="1600" b="1" i="0" u="none" strike="noStrike" kern="1200" cap="none" spc="0" normalizeH="0" baseline="0" noProof="1" dirty="0">
                <a:gradFill>
                  <a:gsLst>
                    <a:gs pos="0">
                      <a:srgbClr val="012D86"/>
                    </a:gs>
                    <a:gs pos="100000">
                      <a:srgbClr val="0E2557"/>
                    </a:gs>
                  </a:gsLst>
                  <a:lin scaled="0"/>
                </a:gradFill>
                <a:cs typeface="微软雅黑" panose="020B0503020204020204" charset="-122"/>
              </a:rPr>
              <a:t>系统总线</a:t>
            </a:r>
            <a:r>
              <a:rPr kumimoji="0" lang="zh-CN" altLang="en-US" sz="1600" b="0" i="0" u="none" strike="noStrike" kern="1200" cap="none" spc="0" normalizeH="0" baseline="0" noProof="1" dirty="0">
                <a:solidFill>
                  <a:schemeClr val="tx1"/>
                </a:solidFill>
                <a:cs typeface="微软雅黑" panose="020B0503020204020204" charset="-122"/>
              </a:rPr>
              <a:t>，现代微机系统中作为本地或用户总线。</a:t>
            </a:r>
            <a:endParaRPr kumimoji="0" lang="en-US" altLang="x-none" sz="1600" b="0" i="0" u="none" strike="noStrike" kern="1200" cap="none" spc="0" normalizeH="0" baseline="0" noProof="1" dirty="0">
              <a:solidFill>
                <a:schemeClr val="tx1"/>
              </a:solidFill>
              <a:cs typeface="微软雅黑" panose="020B0503020204020204" charset="-122"/>
            </a:endParaRPr>
          </a:p>
          <a:p>
            <a:pPr marL="51435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x-none" sz="1600" b="0" i="0" u="none" strike="noStrike" kern="1200" cap="none" spc="0" normalizeH="0" baseline="0" noProof="1" dirty="0">
                <a:solidFill>
                  <a:schemeClr val="tx1"/>
                </a:solidFill>
                <a:cs typeface="微软雅黑" panose="020B0503020204020204" charset="-122"/>
              </a:rPr>
              <a:t>PCI</a:t>
            </a:r>
            <a:r>
              <a:rPr kumimoji="0" lang="zh-CN" altLang="en-US" sz="1600" b="0" i="0" u="none" strike="noStrike" kern="1200" cap="none" spc="0" normalizeH="0" baseline="0" noProof="1" dirty="0">
                <a:solidFill>
                  <a:schemeClr val="tx1"/>
                </a:solidFill>
                <a:cs typeface="微软雅黑" panose="020B0503020204020204" charset="-122"/>
              </a:rPr>
              <a:t>高速总线出现后</a:t>
            </a:r>
            <a:r>
              <a:rPr kumimoji="0" lang="en-US" altLang="x-none" sz="1600" b="0" i="0" u="none" strike="noStrike" kern="1200" cap="none" spc="0" normalizeH="0" baseline="0" noProof="1" dirty="0">
                <a:solidFill>
                  <a:schemeClr val="tx1"/>
                </a:solidFill>
                <a:cs typeface="微软雅黑" panose="020B0503020204020204" charset="-122"/>
              </a:rPr>
              <a:t>ISA</a:t>
            </a:r>
            <a:r>
              <a:rPr kumimoji="0" lang="zh-CN" altLang="en-US" sz="1600" b="0" i="0" u="none" strike="noStrike" kern="1200" cap="none" spc="0" normalizeH="0" baseline="0" noProof="1" dirty="0">
                <a:solidFill>
                  <a:schemeClr val="tx1"/>
                </a:solidFill>
                <a:cs typeface="微软雅黑" panose="020B0503020204020204" charset="-122"/>
              </a:rPr>
              <a:t>总线作为用户总线连接一些低速设备。</a:t>
            </a:r>
            <a:endParaRPr kumimoji="0" lang="en-US" altLang="x-none" sz="1600" b="0" i="0" u="none" strike="noStrike" kern="1200" cap="none" spc="0" normalizeH="0" baseline="0" noProof="1" dirty="0">
              <a:solidFill>
                <a:schemeClr val="tx1"/>
              </a:solidFill>
              <a:cs typeface="微软雅黑" panose="020B0503020204020204" charset="-122"/>
            </a:endParaRPr>
          </a:p>
          <a:p>
            <a:pPr marL="51435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在现代微机系统中，</a:t>
            </a:r>
            <a:r>
              <a:rPr kumimoji="0" lang="en-US" altLang="x-none" sz="1600" b="0" i="0" u="none" strike="noStrike" kern="1200" cap="none" spc="0" normalizeH="0" baseline="0" noProof="1" dirty="0">
                <a:solidFill>
                  <a:schemeClr val="tx1"/>
                </a:solidFill>
                <a:cs typeface="微软雅黑" panose="020B0503020204020204" charset="-122"/>
              </a:rPr>
              <a:t>ISA</a:t>
            </a:r>
            <a:r>
              <a:rPr kumimoji="0" lang="zh-CN" altLang="en-US" sz="1600" b="0" i="0" u="none" strike="noStrike" kern="1200" cap="none" spc="0" normalizeH="0" baseline="0" noProof="1" dirty="0">
                <a:solidFill>
                  <a:schemeClr val="tx1"/>
                </a:solidFill>
                <a:cs typeface="微软雅黑" panose="020B0503020204020204" charset="-122"/>
              </a:rPr>
              <a:t>总线还在使用，只是不用做系统总线了，而用于低速设备，处在总线层次结构中的最底层。</a:t>
            </a:r>
            <a:endParaRPr kumimoji="0" lang="en-US" altLang="x-none" sz="1600" b="0" i="0" u="none" strike="noStrike" kern="1200" cap="none" spc="0" normalizeH="0" baseline="0" noProof="1" dirty="0">
              <a:solidFill>
                <a:schemeClr val="tx1"/>
              </a:solidFill>
              <a:cs typeface="微软雅黑" panose="020B0503020204020204" charset="-122"/>
            </a:endParaRPr>
          </a:p>
          <a:p>
            <a:pPr marL="51435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500" b="0" i="0" u="none" strike="noStrike" kern="1200" cap="none" spc="0" normalizeH="0" baseline="0" noProof="1" dirty="0">
              <a:solidFill>
                <a:schemeClr val="tx1"/>
              </a:solidFill>
              <a:latin typeface="+mn-lt"/>
              <a:ea typeface="+mn-ea"/>
              <a:cs typeface="+mn-cs"/>
            </a:endParaRPr>
          </a:p>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500" b="0" i="0" u="none" strike="noStrike" kern="1200" cap="none" spc="0" normalizeH="0" baseline="0" noProof="1" dirty="0">
              <a:solidFill>
                <a:schemeClr val="tx1"/>
              </a:solidFill>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3009"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en-US" altLang="zh-CN" sz="1800" dirty="0"/>
              <a:t> ISA</a:t>
            </a:r>
            <a:r>
              <a:rPr lang="zh-CN" altLang="en-US" sz="1800" dirty="0"/>
              <a:t>总线的插槽</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pic>
        <p:nvPicPr>
          <p:cNvPr id="43013" name="图片 4"/>
          <p:cNvPicPr>
            <a:picLocks noChangeAspect="1"/>
          </p:cNvPicPr>
          <p:nvPr/>
        </p:nvPicPr>
        <p:blipFill>
          <a:blip r:embed="rId1"/>
          <a:stretch>
            <a:fillRect/>
          </a:stretch>
        </p:blipFill>
        <p:spPr>
          <a:xfrm>
            <a:off x="5580380" y="1348105"/>
            <a:ext cx="3253740" cy="3166745"/>
          </a:xfrm>
          <a:prstGeom prst="rect">
            <a:avLst/>
          </a:prstGeom>
          <a:noFill/>
          <a:ln w="9525">
            <a:noFill/>
          </a:ln>
        </p:spPr>
      </p:pic>
      <p:graphicFrame>
        <p:nvGraphicFramePr>
          <p:cNvPr id="43014" name="对象 5"/>
          <p:cNvGraphicFramePr/>
          <p:nvPr/>
        </p:nvGraphicFramePr>
        <p:xfrm>
          <a:off x="251778" y="1348105"/>
          <a:ext cx="5219700" cy="1077913"/>
        </p:xfrm>
        <a:graphic>
          <a:graphicData uri="http://schemas.openxmlformats.org/presentationml/2006/ole">
            <mc:AlternateContent xmlns:mc="http://schemas.openxmlformats.org/markup-compatibility/2006">
              <mc:Choice xmlns:v="urn:schemas-microsoft-com:vml" Requires="v">
                <p:oleObj spid="_x0000_s3078" name="" r:id="rId2" imgW="7988300" imgH="2622550" progId="Paint.Picture">
                  <p:embed/>
                </p:oleObj>
              </mc:Choice>
              <mc:Fallback>
                <p:oleObj name="" r:id="rId2" imgW="7988300" imgH="2622550" progId="Paint.Picture">
                  <p:embed/>
                  <p:pic>
                    <p:nvPicPr>
                      <p:cNvPr id="0" name="图片 3077"/>
                      <p:cNvPicPr/>
                      <p:nvPr/>
                    </p:nvPicPr>
                    <p:blipFill>
                      <a:blip r:embed="rId3"/>
                      <a:stretch>
                        <a:fillRect/>
                      </a:stretch>
                    </p:blipFill>
                    <p:spPr>
                      <a:xfrm>
                        <a:off x="251778" y="1348105"/>
                        <a:ext cx="5219700" cy="1077913"/>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pPr algn="l">
              <a:buClrTx/>
              <a:buSzTx/>
              <a:buFontTx/>
            </a:pPr>
            <a:r>
              <a:rPr lang="zh-CN" altLang="en-US">
                <a:sym typeface="+mn-ea"/>
              </a:rPr>
              <a:t>3.7.1 ISA总线</a:t>
            </a:r>
            <a:endParaRPr lang="zh-CN" altLang="en-US"/>
          </a:p>
        </p:txBody>
      </p:sp>
      <p:sp>
        <p:nvSpPr>
          <p:cNvPr id="31745"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en-US" altLang="x-none" sz="1800" b="1" i="0" u="none" strike="noStrike" kern="1200" cap="none" spc="0" normalizeH="0" baseline="0" noProof="1" dirty="0">
                <a:solidFill>
                  <a:schemeClr val="tx1"/>
                </a:solidFill>
                <a:cs typeface="微软雅黑" panose="020B0503020204020204" charset="-122"/>
              </a:rPr>
              <a:t>ISA</a:t>
            </a:r>
            <a:r>
              <a:rPr kumimoji="0" lang="zh-CN" altLang="en-US" sz="1800" b="1" i="0" u="none" strike="noStrike" kern="1200" cap="none" spc="0" normalizeH="0" baseline="0" noProof="1" dirty="0">
                <a:solidFill>
                  <a:schemeClr val="tx1"/>
                </a:solidFill>
                <a:cs typeface="微软雅黑" panose="020B0503020204020204" charset="-122"/>
              </a:rPr>
              <a:t>总线的信号线：</a:t>
            </a:r>
            <a:r>
              <a:rPr kumimoji="0" lang="en-US" altLang="x-none" sz="1800" b="0" i="0" u="none" strike="noStrike" kern="1200" cap="none" spc="0" normalizeH="0" baseline="0" noProof="1" dirty="0">
                <a:solidFill>
                  <a:schemeClr val="tx1"/>
                </a:solidFill>
                <a:cs typeface="微软雅黑" panose="020B0503020204020204" charset="-122"/>
              </a:rPr>
              <a:t>ISA</a:t>
            </a:r>
            <a:r>
              <a:rPr kumimoji="0" lang="zh-CN" altLang="en-US" sz="1800" b="0" i="0" u="none" strike="noStrike" kern="1200" cap="none" spc="0" normalizeH="0" baseline="0" noProof="1" dirty="0">
                <a:solidFill>
                  <a:schemeClr val="tx1"/>
                </a:solidFill>
                <a:cs typeface="微软雅黑" panose="020B0503020204020204" charset="-122"/>
              </a:rPr>
              <a:t>总线标准共有</a:t>
            </a:r>
            <a:r>
              <a:rPr kumimoji="0" lang="en-US" altLang="x-none" sz="1800" b="0" i="0" u="none" strike="noStrike" kern="1200" cap="none" spc="0" normalizeH="0" baseline="0" noProof="1" dirty="0">
                <a:solidFill>
                  <a:schemeClr val="tx1"/>
                </a:solidFill>
                <a:cs typeface="微软雅黑" panose="020B0503020204020204" charset="-122"/>
              </a:rPr>
              <a:t>98</a:t>
            </a:r>
            <a:r>
              <a:rPr kumimoji="0" lang="zh-CN" altLang="en-US" sz="1800" b="0" i="0" u="none" strike="noStrike" kern="1200" cap="none" spc="0" normalizeH="0" baseline="0" noProof="1" dirty="0">
                <a:solidFill>
                  <a:schemeClr val="tx1"/>
                </a:solidFill>
                <a:cs typeface="微软雅黑" panose="020B0503020204020204" charset="-122"/>
              </a:rPr>
              <a:t>根信号线，分别是地址线、数据线、控制线、时钟和电源线。主要信号线定义如下表所示。</a:t>
            </a:r>
            <a:endParaRPr kumimoji="0" lang="en-US" altLang="x-none"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graphicFrame>
        <p:nvGraphicFramePr>
          <p:cNvPr id="17414" name="表格 17413"/>
          <p:cNvGraphicFramePr/>
          <p:nvPr>
            <p:custDataLst>
              <p:tags r:id="rId1"/>
            </p:custDataLst>
          </p:nvPr>
        </p:nvGraphicFramePr>
        <p:xfrm>
          <a:off x="1817688" y="1942465"/>
          <a:ext cx="5616575" cy="2286000"/>
        </p:xfrm>
        <a:graphic>
          <a:graphicData uri="http://schemas.openxmlformats.org/drawingml/2006/table">
            <a:tbl>
              <a:tblPr/>
              <a:tblGrid>
                <a:gridCol w="1776730"/>
                <a:gridCol w="3839845"/>
              </a:tblGrid>
              <a:tr h="27749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信号线名称</a:t>
                      </a:r>
                      <a:endParaRPr lang="zh-CN" altLang="en-US" sz="1350">
                        <a:solidFill>
                          <a:srgbClr val="FFFFFF"/>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功能定义</a:t>
                      </a:r>
                      <a:endParaRPr lang="zh-CN" altLang="en-US" sz="1350">
                        <a:solidFill>
                          <a:srgbClr val="FFFFFF"/>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30797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SA</a:t>
                      </a:r>
                      <a:r>
                        <a:rPr lang="en-US" altLang="x-none" sz="1350" b="0" baseline="-25000" dirty="0">
                          <a:solidFill>
                            <a:srgbClr val="000000"/>
                          </a:solidFill>
                          <a:latin typeface="宋体" panose="02010600030101010101" pitchFamily="2" charset="-122"/>
                        </a:rPr>
                        <a:t>0</a:t>
                      </a:r>
                      <a:r>
                        <a:rPr lang="zh-CN" altLang="en-US" sz="1350" b="0" dirty="0">
                          <a:solidFill>
                            <a:srgbClr val="000000"/>
                          </a:solidFill>
                          <a:latin typeface="宋体" panose="02010600030101010101" pitchFamily="2" charset="-122"/>
                        </a:rPr>
                        <a:t>～</a:t>
                      </a:r>
                      <a:r>
                        <a:rPr lang="en-US" altLang="x-none" sz="1350" b="0" dirty="0">
                          <a:solidFill>
                            <a:srgbClr val="000000"/>
                          </a:solidFill>
                          <a:latin typeface="宋体" panose="02010600030101010101" pitchFamily="2" charset="-122"/>
                        </a:rPr>
                        <a:t>SA</a:t>
                      </a:r>
                      <a:r>
                        <a:rPr lang="en-US" altLang="x-none" sz="1350" b="0" baseline="-25000" dirty="0">
                          <a:solidFill>
                            <a:srgbClr val="000000"/>
                          </a:solidFill>
                          <a:latin typeface="宋体" panose="02010600030101010101" pitchFamily="2" charset="-122"/>
                        </a:rPr>
                        <a:t>19</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地址线，传输</a:t>
                      </a:r>
                      <a:r>
                        <a:rPr lang="en-US" altLang="x-none" sz="1350" b="0" dirty="0">
                          <a:solidFill>
                            <a:srgbClr val="000000"/>
                          </a:solidFill>
                          <a:latin typeface="宋体" panose="02010600030101010101" pitchFamily="2" charset="-122"/>
                        </a:rPr>
                        <a:t>20</a:t>
                      </a:r>
                      <a:r>
                        <a:rPr lang="zh-CN" altLang="en-US" sz="1350" b="0" dirty="0">
                          <a:solidFill>
                            <a:srgbClr val="000000"/>
                          </a:solidFill>
                          <a:latin typeface="宋体" panose="02010600030101010101" pitchFamily="2" charset="-122"/>
                        </a:rPr>
                        <a:t>位地址</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0988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SD</a:t>
                      </a:r>
                      <a:r>
                        <a:rPr lang="en-US" altLang="x-none" sz="1350" b="0" baseline="-25000" dirty="0">
                          <a:solidFill>
                            <a:srgbClr val="000000"/>
                          </a:solidFill>
                          <a:latin typeface="宋体" panose="02010600030101010101" pitchFamily="2" charset="-122"/>
                        </a:rPr>
                        <a:t>0</a:t>
                      </a:r>
                      <a:r>
                        <a:rPr lang="zh-CN" altLang="en-US" sz="1350" b="0" dirty="0">
                          <a:solidFill>
                            <a:srgbClr val="000000"/>
                          </a:solidFill>
                          <a:latin typeface="宋体" panose="02010600030101010101" pitchFamily="2" charset="-122"/>
                        </a:rPr>
                        <a:t>～</a:t>
                      </a:r>
                      <a:r>
                        <a:rPr lang="en-US" altLang="x-none" sz="1350" b="0" dirty="0">
                          <a:solidFill>
                            <a:srgbClr val="000000"/>
                          </a:solidFill>
                          <a:latin typeface="宋体" panose="02010600030101010101" pitchFamily="2" charset="-122"/>
                        </a:rPr>
                        <a:t>SD</a:t>
                      </a:r>
                      <a:r>
                        <a:rPr lang="en-US" altLang="x-none" sz="1350" b="0" baseline="-25000" dirty="0">
                          <a:solidFill>
                            <a:srgbClr val="000000"/>
                          </a:solidFill>
                          <a:latin typeface="宋体" panose="02010600030101010101" pitchFamily="2" charset="-122"/>
                        </a:rPr>
                        <a:t>15</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双向</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数据线</a:t>
                      </a:r>
                      <a:r>
                        <a:rPr lang="en-US" altLang="x-none" sz="1350" b="0" dirty="0">
                          <a:solidFill>
                            <a:srgbClr val="000000"/>
                          </a:solidFill>
                          <a:latin typeface="宋体" panose="02010600030101010101" pitchFamily="2" charset="-122"/>
                        </a:rPr>
                        <a:t>  </a:t>
                      </a:r>
                      <a:r>
                        <a:rPr lang="zh-CN" altLang="en-US" sz="1350" b="0" dirty="0">
                          <a:solidFill>
                            <a:srgbClr val="000000"/>
                          </a:solidFill>
                          <a:latin typeface="宋体" panose="02010600030101010101" pitchFamily="2" charset="-122"/>
                        </a:rPr>
                        <a:t>传输</a:t>
                      </a:r>
                      <a:r>
                        <a:rPr lang="en-US" altLang="x-none" sz="1350" b="0" dirty="0">
                          <a:solidFill>
                            <a:srgbClr val="000000"/>
                          </a:solidFill>
                          <a:latin typeface="宋体" panose="02010600030101010101" pitchFamily="2" charset="-122"/>
                        </a:rPr>
                        <a:t>16</a:t>
                      </a:r>
                      <a:r>
                        <a:rPr lang="zh-CN" altLang="en-US" sz="1350" b="0" dirty="0">
                          <a:solidFill>
                            <a:srgbClr val="000000"/>
                          </a:solidFill>
                          <a:latin typeface="宋体" panose="02010600030101010101" pitchFamily="2" charset="-122"/>
                        </a:rPr>
                        <a:t>位数据</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2762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AEN(</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地址允许</a:t>
                      </a:r>
                      <a:r>
                        <a:rPr lang="en-US" altLang="x-none" sz="1350" b="0" dirty="0">
                          <a:solidFill>
                            <a:srgbClr val="000000"/>
                          </a:solidFill>
                          <a:latin typeface="宋体" panose="02010600030101010101" pitchFamily="2" charset="-122"/>
                        </a:rPr>
                        <a:t> AEN=1</a:t>
                      </a:r>
                      <a:r>
                        <a:rPr lang="zh-CN" altLang="en-US" sz="1350" b="0" dirty="0">
                          <a:solidFill>
                            <a:srgbClr val="000000"/>
                          </a:solidFill>
                          <a:latin typeface="宋体" panose="02010600030101010101" pitchFamily="2" charset="-122"/>
                        </a:rPr>
                        <a:t> </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传输；</a:t>
                      </a:r>
                      <a:r>
                        <a:rPr lang="en-US" altLang="x-none" sz="1350" b="0" dirty="0">
                          <a:solidFill>
                            <a:srgbClr val="000000"/>
                          </a:solidFill>
                          <a:latin typeface="宋体" panose="02010600030101010101" pitchFamily="2" charset="-122"/>
                        </a:rPr>
                        <a:t>AEN=0</a:t>
                      </a:r>
                      <a:r>
                        <a:rPr lang="zh-CN" altLang="en-US" sz="1350" b="0" dirty="0">
                          <a:solidFill>
                            <a:srgbClr val="000000"/>
                          </a:solidFill>
                          <a:latin typeface="宋体" panose="02010600030101010101" pitchFamily="2" charset="-122"/>
                        </a:rPr>
                        <a:t>，非</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传输</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2787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IOR(</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I/O</a:t>
                      </a:r>
                      <a:r>
                        <a:rPr lang="zh-CN" altLang="en-US" sz="1350" b="0" dirty="0">
                          <a:solidFill>
                            <a:srgbClr val="000000"/>
                          </a:solidFill>
                          <a:latin typeface="宋体" panose="02010600030101010101" pitchFamily="2" charset="-122"/>
                        </a:rPr>
                        <a:t>读命令</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2787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IOW(</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I/O</a:t>
                      </a:r>
                      <a:r>
                        <a:rPr lang="zh-CN" altLang="en-US" sz="1350" b="0" dirty="0">
                          <a:solidFill>
                            <a:srgbClr val="000000"/>
                          </a:solidFill>
                          <a:latin typeface="宋体" panose="02010600030101010101" pitchFamily="2" charset="-122"/>
                        </a:rPr>
                        <a:t>写命令</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27813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SMEMR(</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a:solidFill>
                            <a:srgbClr val="000000"/>
                          </a:solidFill>
                          <a:latin typeface="宋体" panose="02010600030101010101" pitchFamily="2" charset="-122"/>
                        </a:rPr>
                        <a:t>存储器读命令</a:t>
                      </a:r>
                      <a:endParaRPr lang="zh-CN" altLang="en-US" sz="1350" b="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2787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SMEMW(</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a:solidFill>
                            <a:srgbClr val="000000"/>
                          </a:solidFill>
                          <a:latin typeface="宋体" panose="02010600030101010101" pitchFamily="2" charset="-122"/>
                        </a:rPr>
                        <a:t>存储器写命令</a:t>
                      </a:r>
                      <a:endParaRPr lang="zh-CN" altLang="en-US" sz="1350" b="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bl>
          </a:graphicData>
        </a:graphic>
      </p:graphicFrame>
      <p:cxnSp>
        <p:nvCxnSpPr>
          <p:cNvPr id="44063" name="直接连接符 7"/>
          <p:cNvCxnSpPr/>
          <p:nvPr/>
        </p:nvCxnSpPr>
        <p:spPr>
          <a:xfrm>
            <a:off x="2359025" y="3131503"/>
            <a:ext cx="322263" cy="1587"/>
          </a:xfrm>
          <a:prstGeom prst="line">
            <a:avLst/>
          </a:prstGeom>
          <a:ln w="9525" cap="flat" cmpd="sng">
            <a:solidFill>
              <a:schemeClr val="tx1"/>
            </a:solidFill>
            <a:prstDash val="solid"/>
            <a:round/>
            <a:headEnd type="none" w="med" len="med"/>
            <a:tailEnd type="none" w="med" len="med"/>
          </a:ln>
        </p:spPr>
      </p:cxnSp>
      <p:cxnSp>
        <p:nvCxnSpPr>
          <p:cNvPr id="44064" name="直接连接符 8"/>
          <p:cNvCxnSpPr/>
          <p:nvPr/>
        </p:nvCxnSpPr>
        <p:spPr>
          <a:xfrm>
            <a:off x="2357438" y="3399790"/>
            <a:ext cx="323850" cy="0"/>
          </a:xfrm>
          <a:prstGeom prst="line">
            <a:avLst/>
          </a:prstGeom>
          <a:ln w="9525" cap="flat" cmpd="sng">
            <a:solidFill>
              <a:schemeClr val="tx1"/>
            </a:solidFill>
            <a:prstDash val="solid"/>
            <a:round/>
            <a:headEnd type="none" w="med" len="med"/>
            <a:tailEnd type="none" w="med" len="med"/>
          </a:ln>
        </p:spPr>
      </p:cxnSp>
      <p:cxnSp>
        <p:nvCxnSpPr>
          <p:cNvPr id="44065" name="直接连接符 9"/>
          <p:cNvCxnSpPr/>
          <p:nvPr/>
        </p:nvCxnSpPr>
        <p:spPr>
          <a:xfrm>
            <a:off x="2303463" y="3671253"/>
            <a:ext cx="485775" cy="0"/>
          </a:xfrm>
          <a:prstGeom prst="line">
            <a:avLst/>
          </a:prstGeom>
          <a:ln w="9525" cap="flat" cmpd="sng">
            <a:solidFill>
              <a:schemeClr val="tx1"/>
            </a:solidFill>
            <a:prstDash val="solid"/>
            <a:round/>
            <a:headEnd type="none" w="med" len="med"/>
            <a:tailEnd type="none" w="med" len="med"/>
          </a:ln>
        </p:spPr>
      </p:cxnSp>
      <p:cxnSp>
        <p:nvCxnSpPr>
          <p:cNvPr id="44066" name="直接连接符 10"/>
          <p:cNvCxnSpPr/>
          <p:nvPr/>
        </p:nvCxnSpPr>
        <p:spPr>
          <a:xfrm>
            <a:off x="2303463" y="3941128"/>
            <a:ext cx="485775" cy="0"/>
          </a:xfrm>
          <a:prstGeom prst="line">
            <a:avLst/>
          </a:prstGeom>
          <a:ln w="9525" cap="flat" cmpd="sng">
            <a:solidFill>
              <a:schemeClr val="tx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5057"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zh-CN" altLang="en-US" sz="1800" dirty="0"/>
              <a:t> 接上表</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graphicFrame>
        <p:nvGraphicFramePr>
          <p:cNvPr id="18438" name="表格 18437"/>
          <p:cNvGraphicFramePr/>
          <p:nvPr/>
        </p:nvGraphicFramePr>
        <p:xfrm>
          <a:off x="1816100" y="1276350"/>
          <a:ext cx="5725160" cy="3232150"/>
        </p:xfrm>
        <a:graphic>
          <a:graphicData uri="http://schemas.openxmlformats.org/drawingml/2006/table">
            <a:tbl>
              <a:tblPr/>
              <a:tblGrid>
                <a:gridCol w="1737360"/>
                <a:gridCol w="3987800"/>
              </a:tblGrid>
              <a:tr h="27432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信号线名称</a:t>
                      </a:r>
                      <a:endParaRPr lang="zh-CN" altLang="en-US" sz="1350">
                        <a:solidFill>
                          <a:srgbClr val="FFFFFF"/>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功能定义</a:t>
                      </a:r>
                      <a:endParaRPr lang="zh-CN" altLang="en-US" sz="1350">
                        <a:solidFill>
                          <a:srgbClr val="FFFFFF"/>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2762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MEMCS16(</a:t>
                      </a:r>
                      <a:r>
                        <a:rPr lang="zh-CN" altLang="en-US" sz="1350" b="0" dirty="0">
                          <a:solidFill>
                            <a:schemeClr val="tx1"/>
                          </a:solidFill>
                          <a:latin typeface="宋体" panose="02010600030101010101" pitchFamily="2" charset="-122"/>
                        </a:rPr>
                        <a:t>出</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16</a:t>
                      </a:r>
                      <a:r>
                        <a:rPr lang="zh-CN" altLang="en-US" sz="1350" b="0" dirty="0">
                          <a:solidFill>
                            <a:schemeClr val="tx1"/>
                          </a:solidFill>
                          <a:latin typeface="宋体" panose="02010600030101010101" pitchFamily="2" charset="-122"/>
                        </a:rPr>
                        <a:t>位存储器片选信号</a:t>
                      </a:r>
                      <a:endParaRPr lang="zh-CN" altLang="en-US" sz="1350" b="0" dirty="0">
                        <a:solidFill>
                          <a:schemeClr val="tx1"/>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2762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I/OCS16(</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16</a:t>
                      </a:r>
                      <a:r>
                        <a:rPr lang="zh-CN" altLang="en-US" sz="1350" b="0" dirty="0">
                          <a:solidFill>
                            <a:srgbClr val="000000"/>
                          </a:solidFill>
                          <a:latin typeface="宋体" panose="02010600030101010101" pitchFamily="2" charset="-122"/>
                        </a:rPr>
                        <a:t>位</a:t>
                      </a:r>
                      <a:r>
                        <a:rPr lang="en-US" altLang="x-none" sz="1350" b="0" dirty="0">
                          <a:solidFill>
                            <a:srgbClr val="000000"/>
                          </a:solidFill>
                          <a:latin typeface="宋体" panose="02010600030101010101" pitchFamily="2" charset="-122"/>
                        </a:rPr>
                        <a:t>I/O</a:t>
                      </a:r>
                      <a:r>
                        <a:rPr lang="zh-CN" altLang="en-US" sz="1350" b="0" dirty="0">
                          <a:solidFill>
                            <a:srgbClr val="000000"/>
                          </a:solidFill>
                          <a:latin typeface="宋体" panose="02010600030101010101" pitchFamily="2" charset="-122"/>
                        </a:rPr>
                        <a:t>设备片选信号</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2762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SBHE(</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 </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a:solidFill>
                            <a:srgbClr val="000000"/>
                          </a:solidFill>
                          <a:latin typeface="宋体" panose="02010600030101010101" pitchFamily="2" charset="-122"/>
                        </a:rPr>
                        <a:t>总线高字节允许信号</a:t>
                      </a:r>
                      <a:endParaRPr lang="zh-CN" altLang="en-US" sz="1350" b="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0988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IRQ</a:t>
                      </a:r>
                      <a:r>
                        <a:rPr lang="en-US" altLang="x-none" sz="1350" b="0" baseline="-25000" dirty="0">
                          <a:solidFill>
                            <a:srgbClr val="000000"/>
                          </a:solidFill>
                          <a:latin typeface="宋体" panose="02010600030101010101" pitchFamily="2" charset="-122"/>
                        </a:rPr>
                        <a:t>2</a:t>
                      </a:r>
                      <a:r>
                        <a:rPr lang="zh-CN" altLang="en-US" sz="1350" b="0" dirty="0">
                          <a:solidFill>
                            <a:srgbClr val="000000"/>
                          </a:solidFill>
                          <a:latin typeface="宋体" panose="02010600030101010101" pitchFamily="2" charset="-122"/>
                        </a:rPr>
                        <a:t>～</a:t>
                      </a:r>
                      <a:r>
                        <a:rPr lang="en-US" altLang="x-none" sz="1350" b="0" dirty="0">
                          <a:solidFill>
                            <a:srgbClr val="000000"/>
                          </a:solidFill>
                          <a:latin typeface="宋体" panose="02010600030101010101" pitchFamily="2" charset="-122"/>
                        </a:rPr>
                        <a:t>IRQ</a:t>
                      </a:r>
                      <a:r>
                        <a:rPr lang="en-US" altLang="x-none" sz="1350" b="0" baseline="-25000" dirty="0">
                          <a:solidFill>
                            <a:srgbClr val="000000"/>
                          </a:solidFill>
                          <a:latin typeface="宋体" panose="02010600030101010101" pitchFamily="2" charset="-122"/>
                        </a:rPr>
                        <a:t>7</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入</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INTR</a:t>
                      </a:r>
                      <a:r>
                        <a:rPr lang="zh-CN" altLang="en-US" sz="1350" b="0" dirty="0">
                          <a:solidFill>
                            <a:srgbClr val="000000"/>
                          </a:solidFill>
                          <a:latin typeface="宋体" panose="02010600030101010101" pitchFamily="2" charset="-122"/>
                        </a:rPr>
                        <a:t>中断请求线，连到主中断控制器</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0861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IRQ</a:t>
                      </a:r>
                      <a:r>
                        <a:rPr lang="en-US" altLang="x-none" sz="1350" b="0" baseline="-25000" dirty="0">
                          <a:solidFill>
                            <a:srgbClr val="000000"/>
                          </a:solidFill>
                          <a:latin typeface="宋体" panose="02010600030101010101" pitchFamily="2" charset="-122"/>
                        </a:rPr>
                        <a:t>10</a:t>
                      </a:r>
                      <a:r>
                        <a:rPr lang="zh-CN" altLang="en-US" sz="1350" b="0" dirty="0">
                          <a:solidFill>
                            <a:srgbClr val="000000"/>
                          </a:solidFill>
                          <a:latin typeface="宋体" panose="02010600030101010101" pitchFamily="2" charset="-122"/>
                        </a:rPr>
                        <a:t>～</a:t>
                      </a:r>
                      <a:r>
                        <a:rPr lang="en-US" altLang="x-none" sz="1350" b="0" dirty="0">
                          <a:solidFill>
                            <a:srgbClr val="000000"/>
                          </a:solidFill>
                          <a:latin typeface="宋体" panose="02010600030101010101" pitchFamily="2" charset="-122"/>
                        </a:rPr>
                        <a:t>IRQ</a:t>
                      </a:r>
                      <a:r>
                        <a:rPr lang="en-US" altLang="x-none" sz="1350" b="0" baseline="-25000" dirty="0">
                          <a:solidFill>
                            <a:srgbClr val="000000"/>
                          </a:solidFill>
                          <a:latin typeface="宋体" panose="02010600030101010101" pitchFamily="2" charset="-122"/>
                        </a:rPr>
                        <a:t>15(</a:t>
                      </a:r>
                      <a:r>
                        <a:rPr lang="zh-CN" altLang="en-US" sz="1350" b="0" dirty="0">
                          <a:solidFill>
                            <a:srgbClr val="000000"/>
                          </a:solidFill>
                          <a:latin typeface="宋体" panose="02010600030101010101" pitchFamily="2" charset="-122"/>
                        </a:rPr>
                        <a:t>入</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INTR</a:t>
                      </a:r>
                      <a:r>
                        <a:rPr lang="zh-CN" altLang="en-US" sz="1350" b="0" dirty="0">
                          <a:solidFill>
                            <a:srgbClr val="000000"/>
                          </a:solidFill>
                          <a:latin typeface="宋体" panose="02010600030101010101" pitchFamily="2" charset="-122"/>
                        </a:rPr>
                        <a:t>中断请求线，连到从中断控制器</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0924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DRQ</a:t>
                      </a:r>
                      <a:r>
                        <a:rPr lang="en-US" altLang="x-none" sz="1350" b="0" baseline="-25000" dirty="0">
                          <a:solidFill>
                            <a:srgbClr val="000000"/>
                          </a:solidFill>
                          <a:latin typeface="宋体" panose="02010600030101010101" pitchFamily="2" charset="-122"/>
                        </a:rPr>
                        <a:t>1</a:t>
                      </a:r>
                      <a:r>
                        <a:rPr lang="zh-CN" altLang="en-US" sz="1350" b="0" dirty="0">
                          <a:solidFill>
                            <a:srgbClr val="000000"/>
                          </a:solidFill>
                          <a:latin typeface="宋体" panose="02010600030101010101" pitchFamily="2" charset="-122"/>
                        </a:rPr>
                        <a:t>～</a:t>
                      </a:r>
                      <a:r>
                        <a:rPr lang="en-US" altLang="x-none" sz="1350" b="0" dirty="0">
                          <a:solidFill>
                            <a:srgbClr val="000000"/>
                          </a:solidFill>
                          <a:latin typeface="宋体" panose="02010600030101010101" pitchFamily="2" charset="-122"/>
                        </a:rPr>
                        <a:t>DRQ</a:t>
                      </a:r>
                      <a:r>
                        <a:rPr lang="en-US" altLang="x-none" sz="1350" b="0" baseline="-25000" dirty="0">
                          <a:solidFill>
                            <a:srgbClr val="000000"/>
                          </a:solidFill>
                          <a:latin typeface="宋体" panose="02010600030101010101" pitchFamily="2" charset="-122"/>
                        </a:rPr>
                        <a:t>3</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入</a:t>
                      </a:r>
                      <a:r>
                        <a:rPr lang="en-US" altLang="x-none" sz="1350" b="0" dirty="0">
                          <a:solidFill>
                            <a:srgbClr val="000000"/>
                          </a:solidFill>
                          <a:latin typeface="宋体" panose="02010600030101010101" pitchFamily="2" charset="-122"/>
                        </a:rPr>
                        <a:t>) </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请求线</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连到主</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控制器</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0861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DRQ</a:t>
                      </a:r>
                      <a:r>
                        <a:rPr lang="en-US" altLang="x-none" sz="1350" b="0" baseline="-25000" dirty="0">
                          <a:solidFill>
                            <a:schemeClr val="tx1"/>
                          </a:solidFill>
                          <a:latin typeface="宋体" panose="02010600030101010101" pitchFamily="2" charset="-122"/>
                        </a:rPr>
                        <a:t>5</a:t>
                      </a:r>
                      <a:r>
                        <a:rPr lang="en-US" altLang="x-none" sz="1350" b="0" dirty="0">
                          <a:solidFill>
                            <a:schemeClr val="tx1"/>
                          </a:solidFill>
                          <a:latin typeface="宋体" panose="02010600030101010101" pitchFamily="2" charset="-122"/>
                        </a:rPr>
                        <a:t> </a:t>
                      </a:r>
                      <a:r>
                        <a:rPr lang="zh-CN" altLang="en-US" sz="1350" b="0" dirty="0">
                          <a:solidFill>
                            <a:schemeClr val="tx1"/>
                          </a:solidFill>
                          <a:latin typeface="宋体" panose="02010600030101010101" pitchFamily="2" charset="-122"/>
                        </a:rPr>
                        <a:t>～</a:t>
                      </a:r>
                      <a:r>
                        <a:rPr lang="en-US" altLang="x-none" sz="1350" b="0" dirty="0">
                          <a:solidFill>
                            <a:schemeClr val="tx1"/>
                          </a:solidFill>
                          <a:latin typeface="宋体" panose="02010600030101010101" pitchFamily="2" charset="-122"/>
                        </a:rPr>
                        <a:t>DRQ</a:t>
                      </a:r>
                      <a:r>
                        <a:rPr lang="en-US" altLang="x-none" sz="1350" b="0" baseline="-25000" dirty="0">
                          <a:solidFill>
                            <a:schemeClr val="tx1"/>
                          </a:solidFill>
                          <a:latin typeface="宋体" panose="02010600030101010101" pitchFamily="2" charset="-122"/>
                        </a:rPr>
                        <a:t>7</a:t>
                      </a:r>
                      <a:r>
                        <a:rPr lang="en-US" altLang="x-none" sz="1350" b="0" dirty="0">
                          <a:solidFill>
                            <a:schemeClr val="tx1"/>
                          </a:solidFill>
                          <a:latin typeface="宋体" panose="02010600030101010101" pitchFamily="2" charset="-122"/>
                        </a:rPr>
                        <a:t>(</a:t>
                      </a:r>
                      <a:r>
                        <a:rPr lang="zh-CN" altLang="en-US" sz="1350" b="0" dirty="0">
                          <a:solidFill>
                            <a:schemeClr val="tx1"/>
                          </a:solidFill>
                          <a:latin typeface="宋体" panose="02010600030101010101" pitchFamily="2" charset="-122"/>
                        </a:rPr>
                        <a:t>入</a:t>
                      </a:r>
                      <a:r>
                        <a:rPr lang="en-US" altLang="x-none" sz="1350" b="0" dirty="0">
                          <a:solidFill>
                            <a:schemeClr val="tx1"/>
                          </a:solidFill>
                          <a:latin typeface="宋体" panose="02010600030101010101" pitchFamily="2" charset="-122"/>
                        </a:rPr>
                        <a:t>)</a:t>
                      </a:r>
                      <a:r>
                        <a:rPr lang="en-US" altLang="x-none" sz="1350" b="0" dirty="0">
                          <a:solidFill>
                            <a:srgbClr val="000000"/>
                          </a:solidFill>
                          <a:latin typeface="宋体" panose="02010600030101010101" pitchFamily="2" charset="-122"/>
                        </a:rPr>
                        <a:t> </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请求线</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连到从</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控制器</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30924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DACK</a:t>
                      </a:r>
                      <a:r>
                        <a:rPr lang="en-US" altLang="x-none" sz="1350" b="0" baseline="-25000" dirty="0">
                          <a:solidFill>
                            <a:srgbClr val="000000"/>
                          </a:solidFill>
                          <a:latin typeface="宋体" panose="02010600030101010101" pitchFamily="2" charset="-122"/>
                        </a:rPr>
                        <a:t>1</a:t>
                      </a:r>
                      <a:r>
                        <a:rPr lang="en-US" altLang="x-none" sz="1350" b="0" dirty="0">
                          <a:solidFill>
                            <a:srgbClr val="000000"/>
                          </a:solidFill>
                          <a:latin typeface="宋体" panose="02010600030101010101" pitchFamily="2" charset="-122"/>
                        </a:rPr>
                        <a:t>~DACK</a:t>
                      </a:r>
                      <a:r>
                        <a:rPr lang="en-US" altLang="x-none" sz="1350" b="0" baseline="-25000" dirty="0">
                          <a:solidFill>
                            <a:srgbClr val="000000"/>
                          </a:solidFill>
                          <a:latin typeface="宋体" panose="02010600030101010101" pitchFamily="2" charset="-122"/>
                        </a:rPr>
                        <a:t>3</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zh-CN" altLang="en-US" sz="1350" b="0" dirty="0">
                        <a:solidFill>
                          <a:srgbClr val="FF33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主</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控制器回答信号</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表示进入</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周期</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30861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DACK</a:t>
                      </a:r>
                      <a:r>
                        <a:rPr lang="en-US" altLang="x-none" sz="1350" b="0" baseline="-25000" dirty="0">
                          <a:solidFill>
                            <a:srgbClr val="000000"/>
                          </a:solidFill>
                          <a:latin typeface="宋体" panose="02010600030101010101" pitchFamily="2" charset="-122"/>
                        </a:rPr>
                        <a:t>5</a:t>
                      </a:r>
                      <a:r>
                        <a:rPr lang="en-US" altLang="x-none" sz="1350" b="0" dirty="0">
                          <a:solidFill>
                            <a:srgbClr val="000000"/>
                          </a:solidFill>
                          <a:latin typeface="宋体" panose="02010600030101010101" pitchFamily="2" charset="-122"/>
                        </a:rPr>
                        <a:t>~DACK</a:t>
                      </a:r>
                      <a:r>
                        <a:rPr lang="en-US" altLang="x-none" sz="1350" b="0" baseline="-25000" dirty="0">
                          <a:solidFill>
                            <a:srgbClr val="000000"/>
                          </a:solidFill>
                          <a:latin typeface="宋体" panose="02010600030101010101" pitchFamily="2" charset="-122"/>
                        </a:rPr>
                        <a:t>7</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出</a:t>
                      </a:r>
                      <a:r>
                        <a:rPr lang="en-US" altLang="x-none" sz="1350" b="0" dirty="0">
                          <a:solidFill>
                            <a:srgbClr val="000000"/>
                          </a:solidFill>
                          <a:latin typeface="宋体" panose="02010600030101010101" pitchFamily="2" charset="-122"/>
                        </a:rPr>
                        <a:t>)</a:t>
                      </a:r>
                      <a:endParaRPr lang="zh-CN" altLang="en-US" sz="1350" b="0" dirty="0">
                        <a:solidFill>
                          <a:srgbClr val="FF33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从</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控制器回答信号</a:t>
                      </a:r>
                      <a:r>
                        <a:rPr lang="en-US" altLang="x-none" sz="1350" b="0" dirty="0">
                          <a:solidFill>
                            <a:srgbClr val="000000"/>
                          </a:solidFill>
                          <a:latin typeface="宋体" panose="02010600030101010101" pitchFamily="2" charset="-122"/>
                        </a:rPr>
                        <a:t>,</a:t>
                      </a:r>
                      <a:r>
                        <a:rPr lang="zh-CN" altLang="en-US" sz="1350" b="0" dirty="0">
                          <a:solidFill>
                            <a:srgbClr val="000000"/>
                          </a:solidFill>
                          <a:latin typeface="宋体" panose="02010600030101010101" pitchFamily="2" charset="-122"/>
                        </a:rPr>
                        <a:t>表示进入</a:t>
                      </a:r>
                      <a:r>
                        <a:rPr lang="en-US" altLang="x-none" sz="1350" b="0" dirty="0">
                          <a:solidFill>
                            <a:srgbClr val="000000"/>
                          </a:solidFill>
                          <a:latin typeface="宋体" panose="02010600030101010101" pitchFamily="2" charset="-122"/>
                        </a:rPr>
                        <a:t>DMA</a:t>
                      </a:r>
                      <a:r>
                        <a:rPr lang="zh-CN" altLang="en-US" sz="1350" b="0" dirty="0">
                          <a:solidFill>
                            <a:srgbClr val="000000"/>
                          </a:solidFill>
                          <a:latin typeface="宋体" panose="02010600030101010101" pitchFamily="2" charset="-122"/>
                        </a:rPr>
                        <a:t>周期</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27495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rgbClr val="000000"/>
                          </a:solidFill>
                          <a:latin typeface="宋体" panose="02010600030101010101" pitchFamily="2" charset="-122"/>
                        </a:rPr>
                        <a:t>MASTER(</a:t>
                      </a:r>
                      <a:r>
                        <a:rPr lang="zh-CN" altLang="en-US" sz="1350" b="0" dirty="0">
                          <a:solidFill>
                            <a:srgbClr val="000000"/>
                          </a:solidFill>
                          <a:latin typeface="宋体" panose="02010600030101010101" pitchFamily="2" charset="-122"/>
                        </a:rPr>
                        <a:t>入</a:t>
                      </a:r>
                      <a:r>
                        <a:rPr lang="en-US" altLang="x-none" sz="1350" b="0" dirty="0">
                          <a:solidFill>
                            <a:srgbClr val="000000"/>
                          </a:solidFill>
                          <a:latin typeface="宋体" panose="02010600030101010101" pitchFamily="2" charset="-122"/>
                        </a:rPr>
                        <a:t>)</a:t>
                      </a:r>
                      <a:endParaRPr lang="en-US" altLang="x-none"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rgbClr val="000000"/>
                          </a:solidFill>
                          <a:latin typeface="宋体" panose="02010600030101010101" pitchFamily="2" charset="-122"/>
                        </a:rPr>
                        <a:t>请求占用总线，由有主控能力的</a:t>
                      </a:r>
                      <a:r>
                        <a:rPr lang="en-US" altLang="x-none" sz="1350" b="0" dirty="0">
                          <a:solidFill>
                            <a:srgbClr val="000000"/>
                          </a:solidFill>
                          <a:latin typeface="宋体" panose="02010600030101010101" pitchFamily="2" charset="-122"/>
                        </a:rPr>
                        <a:t>I/O</a:t>
                      </a:r>
                      <a:r>
                        <a:rPr lang="zh-CN" altLang="en-US" sz="1350" b="0" dirty="0">
                          <a:solidFill>
                            <a:srgbClr val="000000"/>
                          </a:solidFill>
                          <a:latin typeface="宋体" panose="02010600030101010101" pitchFamily="2" charset="-122"/>
                        </a:rPr>
                        <a:t>设备卡驱动</a:t>
                      </a:r>
                      <a:endParaRPr lang="zh-CN" altLang="en-US" sz="1350" b="0" dirty="0">
                        <a:solidFill>
                          <a:srgbClr val="000000"/>
                        </a:solidFill>
                        <a:latin typeface="宋体" panose="02010600030101010101" pitchFamily="2" charset="-122"/>
                      </a:endParaRPr>
                    </a:p>
                  </a:txBody>
                  <a:tcPr marL="68588" marR="68588" marT="34294" marB="34294" vert="horz" ancho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bl>
          </a:graphicData>
        </a:graphic>
      </p:graphicFrame>
      <p:cxnSp>
        <p:nvCxnSpPr>
          <p:cNvPr id="45096" name="直接连接符 12"/>
          <p:cNvCxnSpPr/>
          <p:nvPr/>
        </p:nvCxnSpPr>
        <p:spPr>
          <a:xfrm>
            <a:off x="1925638" y="3652838"/>
            <a:ext cx="377825" cy="0"/>
          </a:xfrm>
          <a:prstGeom prst="line">
            <a:avLst/>
          </a:prstGeom>
          <a:ln w="9525" cap="flat" cmpd="sng">
            <a:solidFill>
              <a:schemeClr val="tx1"/>
            </a:solidFill>
            <a:prstDash val="solid"/>
            <a:round/>
            <a:headEnd type="none" w="med" len="med"/>
            <a:tailEnd type="none" w="med" len="med"/>
          </a:ln>
        </p:spPr>
      </p:cxnSp>
      <p:cxnSp>
        <p:nvCxnSpPr>
          <p:cNvPr id="45097" name="直接连接符 13"/>
          <p:cNvCxnSpPr/>
          <p:nvPr/>
        </p:nvCxnSpPr>
        <p:spPr>
          <a:xfrm>
            <a:off x="2519363" y="3652838"/>
            <a:ext cx="431800" cy="0"/>
          </a:xfrm>
          <a:prstGeom prst="line">
            <a:avLst/>
          </a:prstGeom>
          <a:ln w="9525" cap="flat" cmpd="sng">
            <a:solidFill>
              <a:schemeClr val="tx1"/>
            </a:solidFill>
            <a:prstDash val="solid"/>
            <a:round/>
            <a:headEnd type="none" w="med" len="med"/>
            <a:tailEnd type="none" w="med" len="med"/>
          </a:ln>
        </p:spPr>
      </p:cxnSp>
      <p:cxnSp>
        <p:nvCxnSpPr>
          <p:cNvPr id="45098" name="直接连接符 14"/>
          <p:cNvCxnSpPr/>
          <p:nvPr/>
        </p:nvCxnSpPr>
        <p:spPr>
          <a:xfrm>
            <a:off x="1979613" y="3922713"/>
            <a:ext cx="374650" cy="1587"/>
          </a:xfrm>
          <a:prstGeom prst="line">
            <a:avLst/>
          </a:prstGeom>
          <a:ln w="9525" cap="flat" cmpd="sng">
            <a:solidFill>
              <a:schemeClr val="tx1"/>
            </a:solidFill>
            <a:prstDash val="solid"/>
            <a:round/>
            <a:headEnd type="none" w="med" len="med"/>
            <a:tailEnd type="none" w="med" len="med"/>
          </a:ln>
        </p:spPr>
      </p:cxnSp>
      <p:cxnSp>
        <p:nvCxnSpPr>
          <p:cNvPr id="45099" name="直接连接符 15"/>
          <p:cNvCxnSpPr/>
          <p:nvPr/>
        </p:nvCxnSpPr>
        <p:spPr>
          <a:xfrm>
            <a:off x="2578100" y="3921125"/>
            <a:ext cx="428625" cy="1588"/>
          </a:xfrm>
          <a:prstGeom prst="line">
            <a:avLst/>
          </a:prstGeom>
          <a:ln w="9525" cap="flat" cmpd="sng">
            <a:solidFill>
              <a:schemeClr val="tx1"/>
            </a:solidFill>
            <a:prstDash val="solid"/>
            <a:round/>
            <a:headEnd type="none" w="med" len="med"/>
            <a:tailEnd type="none" w="med" len="med"/>
          </a:ln>
        </p:spPr>
      </p:cxnSp>
      <p:cxnSp>
        <p:nvCxnSpPr>
          <p:cNvPr id="45100" name="直接连接符 16"/>
          <p:cNvCxnSpPr/>
          <p:nvPr/>
        </p:nvCxnSpPr>
        <p:spPr>
          <a:xfrm>
            <a:off x="2195513" y="4192588"/>
            <a:ext cx="539750" cy="0"/>
          </a:xfrm>
          <a:prstGeom prst="line">
            <a:avLst/>
          </a:prstGeom>
          <a:ln w="9525" cap="flat" cmpd="sng">
            <a:solidFill>
              <a:schemeClr val="tx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5057"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zh-CN" altLang="en-US" sz="1800" dirty="0"/>
              <a:t> 接上表</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graphicFrame>
        <p:nvGraphicFramePr>
          <p:cNvPr id="19462" name="表格 19461"/>
          <p:cNvGraphicFramePr/>
          <p:nvPr>
            <p:custDataLst>
              <p:tags r:id="rId1"/>
            </p:custDataLst>
          </p:nvPr>
        </p:nvGraphicFramePr>
        <p:xfrm>
          <a:off x="1412875" y="1502728"/>
          <a:ext cx="6319838" cy="2600325"/>
        </p:xfrm>
        <a:graphic>
          <a:graphicData uri="http://schemas.openxmlformats.org/drawingml/2006/table">
            <a:tbl>
              <a:tblPr/>
              <a:tblGrid>
                <a:gridCol w="1676400"/>
                <a:gridCol w="4643120"/>
              </a:tblGrid>
              <a:tr h="32385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信号线名称</a:t>
                      </a:r>
                      <a:endParaRPr lang="zh-CN" altLang="en-US" sz="1350">
                        <a:solidFill>
                          <a:srgbClr val="FFFFFF"/>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a:solidFill>
                            <a:srgbClr val="FFFFFF"/>
                          </a:solidFill>
                          <a:latin typeface="宋体" panose="02010600030101010101" pitchFamily="2" charset="-122"/>
                        </a:rPr>
                        <a:t>功能定义</a:t>
                      </a:r>
                      <a:endParaRPr lang="zh-CN" altLang="en-US" sz="1350">
                        <a:solidFill>
                          <a:srgbClr val="FFFFFF"/>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alpha val="100000"/>
                      </a:schemeClr>
                    </a:solidFill>
                  </a:tcPr>
                </a:tc>
              </a:tr>
              <a:tr h="2787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RSTDRV(</a:t>
                      </a:r>
                      <a:r>
                        <a:rPr lang="zh-CN" altLang="en-US" sz="1350" b="0" dirty="0">
                          <a:solidFill>
                            <a:schemeClr val="tx1"/>
                          </a:solidFill>
                          <a:latin typeface="宋体" panose="02010600030101010101" pitchFamily="2" charset="-122"/>
                        </a:rPr>
                        <a:t>出</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dirty="0">
                          <a:solidFill>
                            <a:schemeClr val="tx1"/>
                          </a:solidFill>
                          <a:latin typeface="宋体" panose="02010600030101010101" pitchFamily="2" charset="-122"/>
                        </a:rPr>
                        <a:t>系统复位信号</a:t>
                      </a:r>
                      <a:r>
                        <a:rPr lang="en-US" altLang="x-none" sz="1350" b="0" dirty="0">
                          <a:solidFill>
                            <a:schemeClr val="tx1"/>
                          </a:solidFill>
                          <a:latin typeface="宋体" panose="02010600030101010101" pitchFamily="2" charset="-122"/>
                        </a:rPr>
                        <a:t>,</a:t>
                      </a:r>
                      <a:r>
                        <a:rPr lang="zh-CN" altLang="en-US" sz="1350" b="0" dirty="0">
                          <a:solidFill>
                            <a:schemeClr val="tx1"/>
                          </a:solidFill>
                          <a:latin typeface="宋体" panose="02010600030101010101" pitchFamily="2" charset="-122"/>
                        </a:rPr>
                        <a:t>复位和初始化接口和</a:t>
                      </a:r>
                      <a:r>
                        <a:rPr lang="en-US" altLang="x-none" sz="1350" b="0" dirty="0">
                          <a:solidFill>
                            <a:schemeClr val="tx1"/>
                          </a:solidFill>
                          <a:latin typeface="宋体" panose="02010600030101010101" pitchFamily="2" charset="-122"/>
                        </a:rPr>
                        <a:t>I/O</a:t>
                      </a:r>
                      <a:r>
                        <a:rPr lang="zh-CN" altLang="en-US" sz="1350" b="0" dirty="0">
                          <a:solidFill>
                            <a:schemeClr val="tx1"/>
                          </a:solidFill>
                          <a:latin typeface="宋体" panose="02010600030101010101" pitchFamily="2" charset="-122"/>
                        </a:rPr>
                        <a:t>设备</a:t>
                      </a:r>
                      <a:endParaRPr lang="zh-CN" altLang="en-US"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48006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I/OCHCK(</a:t>
                      </a:r>
                      <a:r>
                        <a:rPr lang="zh-CN" altLang="en-US" sz="1350" b="0" dirty="0">
                          <a:solidFill>
                            <a:schemeClr val="tx1"/>
                          </a:solidFill>
                          <a:latin typeface="宋体" panose="02010600030101010101" pitchFamily="2" charset="-122"/>
                        </a:rPr>
                        <a:t>出</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I/O </a:t>
                      </a:r>
                      <a:r>
                        <a:rPr lang="zh-CN" altLang="en-US" sz="1350" b="0" dirty="0">
                          <a:solidFill>
                            <a:schemeClr val="tx1"/>
                          </a:solidFill>
                          <a:latin typeface="宋体" panose="02010600030101010101" pitchFamily="2" charset="-122"/>
                        </a:rPr>
                        <a:t>通道检查信号，当</a:t>
                      </a:r>
                      <a:r>
                        <a:rPr lang="en-US" altLang="x-none" sz="1350" b="0" dirty="0">
                          <a:solidFill>
                            <a:schemeClr val="tx1"/>
                          </a:solidFill>
                          <a:latin typeface="宋体" panose="02010600030101010101" pitchFamily="2" charset="-122"/>
                        </a:rPr>
                        <a:t>I/O</a:t>
                      </a:r>
                      <a:r>
                        <a:rPr lang="zh-CN" altLang="en-US" sz="1350" b="0" dirty="0">
                          <a:solidFill>
                            <a:schemeClr val="tx1"/>
                          </a:solidFill>
                          <a:latin typeface="宋体" panose="02010600030101010101" pitchFamily="2" charset="-122"/>
                        </a:rPr>
                        <a:t>奇偶校验错时，产生</a:t>
                      </a:r>
                      <a:r>
                        <a:rPr lang="en-US" altLang="x-none" sz="1350" b="0" dirty="0">
                          <a:solidFill>
                            <a:schemeClr val="tx1"/>
                          </a:solidFill>
                          <a:latin typeface="宋体" panose="02010600030101010101" pitchFamily="2" charset="-122"/>
                        </a:rPr>
                        <a:t>NMI</a:t>
                      </a:r>
                      <a:r>
                        <a:rPr lang="zh-CN" altLang="en-US" sz="1350" b="0" dirty="0">
                          <a:solidFill>
                            <a:schemeClr val="tx1"/>
                          </a:solidFill>
                          <a:latin typeface="宋体" panose="02010600030101010101" pitchFamily="2" charset="-122"/>
                        </a:rPr>
                        <a:t>中断</a:t>
                      </a:r>
                      <a:endParaRPr lang="zh-CN" altLang="en-US"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48006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I/OCHRDY(</a:t>
                      </a:r>
                      <a:r>
                        <a:rPr lang="zh-CN" altLang="en-US" sz="1350" b="0" dirty="0">
                          <a:solidFill>
                            <a:schemeClr val="tx1"/>
                          </a:solidFill>
                          <a:latin typeface="宋体" panose="02010600030101010101" pitchFamily="2" charset="-122"/>
                        </a:rPr>
                        <a:t>入</a:t>
                      </a:r>
                      <a:r>
                        <a:rPr lang="en-US" altLang="x-none" sz="1350" b="0" dirty="0">
                          <a:solidFill>
                            <a:schemeClr val="tx1"/>
                          </a:solidFill>
                          <a:latin typeface="宋体" panose="02010600030101010101" pitchFamily="2" charset="-122"/>
                        </a:rPr>
                        <a:t>) </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I/O </a:t>
                      </a:r>
                      <a:r>
                        <a:rPr lang="zh-CN" altLang="en-US" sz="1350" b="0" dirty="0">
                          <a:solidFill>
                            <a:schemeClr val="tx1"/>
                          </a:solidFill>
                          <a:latin typeface="宋体" panose="02010600030101010101" pitchFamily="2" charset="-122"/>
                        </a:rPr>
                        <a:t>通道就绪信号，当该信号变低，请求插入等待状态周期</a:t>
                      </a:r>
                      <a:endParaRPr lang="zh-CN" altLang="en-US"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48260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OWS (</a:t>
                      </a:r>
                      <a:r>
                        <a:rPr lang="zh-CN" altLang="en-US" sz="1350" b="0" dirty="0">
                          <a:solidFill>
                            <a:schemeClr val="tx1"/>
                          </a:solidFill>
                          <a:latin typeface="宋体" panose="02010600030101010101" pitchFamily="2" charset="-122"/>
                        </a:rPr>
                        <a:t>入</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l" eaLnBrk="1" hangingPunct="1">
                        <a:spcBef>
                          <a:spcPct val="0"/>
                        </a:spcBef>
                        <a:buClr>
                          <a:srgbClr val="000000"/>
                        </a:buClr>
                        <a:buFont typeface="Arial" panose="020B0604020202020204" pitchFamily="34" charset="0"/>
                        <a:buNone/>
                      </a:pPr>
                      <a:r>
                        <a:rPr lang="zh-CN" altLang="en-US" sz="1350" b="0">
                          <a:solidFill>
                            <a:schemeClr val="tx1"/>
                          </a:solidFill>
                          <a:latin typeface="宋体" panose="02010600030101010101" pitchFamily="2" charset="-122"/>
                        </a:rPr>
                        <a:t>零等待状态信号，该信号为低电平时，无需插入等待周期</a:t>
                      </a:r>
                      <a:endParaRPr lang="zh-CN" altLang="en-US" sz="1350" b="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r h="2787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OSC/CLK(</a:t>
                      </a:r>
                      <a:r>
                        <a:rPr lang="zh-CN" altLang="en-US" sz="1350" b="0" dirty="0">
                          <a:solidFill>
                            <a:schemeClr val="tx1"/>
                          </a:solidFill>
                          <a:latin typeface="宋体" panose="02010600030101010101" pitchFamily="2" charset="-122"/>
                        </a:rPr>
                        <a:t>入</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a:solidFill>
                            <a:schemeClr val="tx1"/>
                          </a:solidFill>
                          <a:latin typeface="宋体" panose="02010600030101010101" pitchFamily="2" charset="-122"/>
                        </a:rPr>
                        <a:t>时钟</a:t>
                      </a:r>
                      <a:endParaRPr lang="zh-CN" altLang="en-US" sz="1350" b="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DECB">
                        <a:alpha val="100000"/>
                      </a:srgbClr>
                    </a:solidFill>
                  </a:tcPr>
                </a:tc>
              </a:tr>
              <a:tr h="2762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350" b="0" dirty="0">
                          <a:solidFill>
                            <a:schemeClr val="tx1"/>
                          </a:solidFill>
                          <a:latin typeface="宋体" panose="02010600030101010101" pitchFamily="2" charset="-122"/>
                        </a:rPr>
                        <a:t>±12V</a:t>
                      </a:r>
                      <a:r>
                        <a:rPr lang="zh-CN" altLang="en-US" sz="1350" b="0" dirty="0">
                          <a:solidFill>
                            <a:schemeClr val="tx1"/>
                          </a:solidFill>
                          <a:latin typeface="宋体" panose="02010600030101010101" pitchFamily="2" charset="-122"/>
                        </a:rPr>
                        <a:t>、</a:t>
                      </a:r>
                      <a:r>
                        <a:rPr lang="en-US" altLang="x-none" sz="1350" b="0" dirty="0">
                          <a:solidFill>
                            <a:schemeClr val="tx1"/>
                          </a:solidFill>
                          <a:latin typeface="宋体" panose="02010600030101010101" pitchFamily="2" charset="-122"/>
                        </a:rPr>
                        <a:t>±5V (</a:t>
                      </a:r>
                      <a:r>
                        <a:rPr lang="zh-CN" altLang="en-US" sz="1350" b="0" dirty="0">
                          <a:solidFill>
                            <a:schemeClr val="tx1"/>
                          </a:solidFill>
                          <a:latin typeface="宋体" panose="02010600030101010101" pitchFamily="2" charset="-122"/>
                        </a:rPr>
                        <a:t>入</a:t>
                      </a:r>
                      <a:r>
                        <a:rPr lang="en-US" altLang="x-none" sz="1350" b="0" dirty="0">
                          <a:solidFill>
                            <a:schemeClr val="tx1"/>
                          </a:solidFill>
                          <a:latin typeface="宋体" panose="02010600030101010101" pitchFamily="2" charset="-122"/>
                        </a:rPr>
                        <a:t>)</a:t>
                      </a:r>
                      <a:endParaRPr lang="en-US" altLang="x-none" sz="1350" b="0" dirty="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350" b="0">
                          <a:solidFill>
                            <a:schemeClr val="tx1"/>
                          </a:solidFill>
                          <a:latin typeface="宋体" panose="02010600030101010101" pitchFamily="2" charset="-122"/>
                        </a:rPr>
                        <a:t>电源</a:t>
                      </a:r>
                      <a:endParaRPr lang="zh-CN" altLang="en-US" sz="1350" b="0">
                        <a:solidFill>
                          <a:schemeClr val="tx1"/>
                        </a:solidFill>
                        <a:latin typeface="宋体" panose="02010600030101010101" pitchFamily="2" charset="-122"/>
                      </a:endParaRPr>
                    </a:p>
                  </a:txBody>
                  <a:tcPr marL="68588" marR="68588" marT="34294" marB="34294" vert="horz" anchor="ctr" anchorCtr="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EFE7">
                        <a:alpha val="100000"/>
                      </a:srgbClr>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wrap="square" lIns="68591" tIns="34295" rIns="68591" bIns="34295" anchor="ctr" anchorCtr="0">
            <a:normAutofit/>
          </a:bodyPr>
          <a:p>
            <a:pPr>
              <a:buClrTx/>
              <a:buSzTx/>
              <a:buFontTx/>
            </a:pPr>
            <a:r>
              <a:rPr lang="zh-CN" altLang="en-US" sz="2335" dirty="0">
                <a:solidFill>
                  <a:schemeClr val="tx2"/>
                </a:solidFill>
              </a:rPr>
              <a:t>第3章 总线技术</a:t>
            </a:r>
            <a:endParaRPr lang="zh-CN" altLang="en-US" sz="2335" dirty="0">
              <a:solidFill>
                <a:schemeClr val="tx2"/>
              </a:solidFill>
            </a:endParaRPr>
          </a:p>
        </p:txBody>
      </p:sp>
      <p:sp>
        <p:nvSpPr>
          <p:cNvPr id="26626" name="Rectangle 3"/>
          <p:cNvSpPr>
            <a:spLocks noGrp="1"/>
          </p:cNvSpPr>
          <p:nvPr>
            <p:ph idx="1"/>
          </p:nvPr>
        </p:nvSpPr>
        <p:spPr>
          <a:xfrm>
            <a:off x="365867" y="698818"/>
            <a:ext cx="8531222" cy="4227768"/>
          </a:xfrm>
        </p:spPr>
        <p:txBody>
          <a:bodyPr wrap="square" lIns="68591" tIns="34295" rIns="68591" bIns="34295"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marL="0" lvl="0" indent="0" algn="ctr">
              <a:lnSpc>
                <a:spcPct val="100000"/>
              </a:lnSpc>
              <a:buClrTx/>
              <a:buSzTx/>
              <a:buNone/>
            </a:pPr>
            <a:r>
              <a:rPr lang="zh-CN" altLang="en-US" sz="2000" dirty="0"/>
              <a:t>本章主要内容</a:t>
            </a:r>
            <a:endParaRPr lang="zh-CN" altLang="en-US" sz="1800" dirty="0"/>
          </a:p>
          <a:p>
            <a:pPr marL="0" lvl="0" indent="0" algn="l">
              <a:lnSpc>
                <a:spcPct val="100000"/>
              </a:lnSpc>
              <a:buClr>
                <a:srgbClr val="C00000"/>
              </a:buClr>
              <a:buSzTx/>
              <a:buFont typeface="Wingdings" panose="05000000000000000000" pitchFamily="2" charset="2"/>
              <a:buChar char="Ø"/>
            </a:pPr>
            <a:r>
              <a:rPr lang="en-US" altLang="zh-CN" sz="1800" dirty="0">
                <a:gradFill>
                  <a:gsLst>
                    <a:gs pos="0">
                      <a:srgbClr val="012D86"/>
                    </a:gs>
                    <a:gs pos="100000">
                      <a:srgbClr val="0E2557"/>
                    </a:gs>
                  </a:gsLst>
                  <a:lin scaled="0"/>
                </a:gradFill>
              </a:rPr>
              <a:t> </a:t>
            </a:r>
            <a:r>
              <a:rPr lang="zh-CN" altLang="en-US" sz="1800" dirty="0">
                <a:gradFill>
                  <a:gsLst>
                    <a:gs pos="0">
                      <a:srgbClr val="012D86"/>
                    </a:gs>
                    <a:gs pos="100000">
                      <a:srgbClr val="0E2557"/>
                    </a:gs>
                  </a:gsLst>
                  <a:lin scaled="0"/>
                </a:gradFill>
              </a:rPr>
              <a:t>总线的组成和作用</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zh-CN" altLang="en-US" sz="1800" dirty="0">
                <a:gradFill>
                  <a:gsLst>
                    <a:gs pos="0">
                      <a:srgbClr val="012D86"/>
                    </a:gs>
                    <a:gs pos="100000">
                      <a:srgbClr val="0E2557"/>
                    </a:gs>
                  </a:gsLst>
                  <a:lin scaled="0"/>
                </a:gradFill>
              </a:rPr>
              <a:t> 总线的性能参数</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zh-CN" altLang="en-US" sz="1800" dirty="0">
                <a:gradFill>
                  <a:gsLst>
                    <a:gs pos="0">
                      <a:srgbClr val="012D86"/>
                    </a:gs>
                    <a:gs pos="100000">
                      <a:srgbClr val="0E2557"/>
                    </a:gs>
                  </a:gsLst>
                  <a:lin scaled="0"/>
                </a:gradFill>
              </a:rPr>
              <a:t> 总线的结构</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zh-CN" altLang="en-US" sz="1800" dirty="0">
                <a:gradFill>
                  <a:gsLst>
                    <a:gs pos="0">
                      <a:srgbClr val="012D86"/>
                    </a:gs>
                    <a:gs pos="100000">
                      <a:srgbClr val="0E2557"/>
                    </a:gs>
                  </a:gsLst>
                  <a:lin scaled="0"/>
                </a:gradFill>
              </a:rPr>
              <a:t> 总线的分类及层次化</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en-US" altLang="zh-CN" sz="1800" dirty="0">
                <a:gradFill>
                  <a:gsLst>
                    <a:gs pos="0">
                      <a:srgbClr val="012D86"/>
                    </a:gs>
                    <a:gs pos="100000">
                      <a:srgbClr val="0E2557"/>
                    </a:gs>
                  </a:gsLst>
                  <a:lin scaled="0"/>
                </a:gradFill>
              </a:rPr>
              <a:t> </a:t>
            </a:r>
            <a:r>
              <a:rPr lang="zh-CN" altLang="en-US" sz="1800" dirty="0">
                <a:gradFill>
                  <a:gsLst>
                    <a:gs pos="0">
                      <a:srgbClr val="012D86"/>
                    </a:gs>
                    <a:gs pos="100000">
                      <a:srgbClr val="0E2557"/>
                    </a:gs>
                  </a:gsLst>
                  <a:lin scaled="0"/>
                </a:gradFill>
              </a:rPr>
              <a:t>总线传输操作过程</a:t>
            </a:r>
            <a:endParaRPr lang="en-US" altLang="zh-CN"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en-US" altLang="zh-CN" sz="1800" dirty="0">
                <a:gradFill>
                  <a:gsLst>
                    <a:gs pos="0">
                      <a:srgbClr val="012D86"/>
                    </a:gs>
                    <a:gs pos="100000">
                      <a:srgbClr val="0E2557"/>
                    </a:gs>
                  </a:gsLst>
                  <a:lin scaled="0"/>
                </a:gradFill>
              </a:rPr>
              <a:t> </a:t>
            </a:r>
            <a:r>
              <a:rPr lang="zh-CN" altLang="en-US" sz="1800" dirty="0">
                <a:gradFill>
                  <a:gsLst>
                    <a:gs pos="0">
                      <a:srgbClr val="012D86"/>
                    </a:gs>
                    <a:gs pos="100000">
                      <a:srgbClr val="0E2557"/>
                    </a:gs>
                  </a:gsLst>
                  <a:lin scaled="0"/>
                </a:gradFill>
              </a:rPr>
              <a:t>总线的标准</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en-US" altLang="zh-CN" sz="1800" dirty="0">
                <a:gradFill>
                  <a:gsLst>
                    <a:gs pos="0">
                      <a:srgbClr val="012D86"/>
                    </a:gs>
                    <a:gs pos="100000">
                      <a:srgbClr val="0E2557"/>
                    </a:gs>
                  </a:gsLst>
                  <a:lin scaled="0"/>
                </a:gradFill>
              </a:rPr>
              <a:t> </a:t>
            </a:r>
            <a:r>
              <a:rPr lang="zh-CN" altLang="en-US" sz="1800" dirty="0">
                <a:gradFill>
                  <a:gsLst>
                    <a:gs pos="0">
                      <a:srgbClr val="012D86"/>
                    </a:gs>
                    <a:gs pos="100000">
                      <a:srgbClr val="0E2557"/>
                    </a:gs>
                  </a:gsLst>
                  <a:lin scaled="0"/>
                </a:gradFill>
              </a:rPr>
              <a:t>典型总线简介</a:t>
            </a:r>
            <a:endParaRPr lang="zh-CN" altLang="en-US" sz="1800" dirty="0">
              <a:gradFill>
                <a:gsLst>
                  <a:gs pos="0">
                    <a:srgbClr val="012D86"/>
                  </a:gs>
                  <a:gs pos="100000">
                    <a:srgbClr val="0E2557"/>
                  </a:gs>
                </a:gsLst>
                <a:lin scaled="0"/>
              </a:gradFill>
            </a:endParaRPr>
          </a:p>
          <a:p>
            <a:pPr marL="0" lvl="0" indent="0" algn="l">
              <a:lnSpc>
                <a:spcPct val="100000"/>
              </a:lnSpc>
              <a:buClr>
                <a:srgbClr val="C00000"/>
              </a:buClr>
              <a:buSzTx/>
              <a:buFont typeface="Wingdings" panose="05000000000000000000" pitchFamily="2" charset="2"/>
              <a:buChar char="Ø"/>
            </a:pPr>
            <a:r>
              <a:rPr lang="zh-CN" altLang="en-US" sz="1800" dirty="0"/>
              <a:t> </a:t>
            </a:r>
            <a:r>
              <a:rPr lang="en-US" altLang="zh-CN" sz="1800" dirty="0"/>
              <a:t>AXI4</a:t>
            </a:r>
            <a:r>
              <a:rPr lang="zh-CN" altLang="en-US" sz="1800" dirty="0"/>
              <a:t>和</a:t>
            </a:r>
            <a:r>
              <a:rPr lang="en-US" altLang="zh-CN" sz="1800" dirty="0"/>
              <a:t>Wishbone</a:t>
            </a:r>
            <a:r>
              <a:rPr lang="zh-CN" altLang="en-US" sz="1800" dirty="0"/>
              <a:t>总线规范</a:t>
            </a:r>
            <a:endParaRPr lang="zh-CN" alt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5057"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zh-CN" altLang="en-US" sz="1800" dirty="0"/>
              <a:t> </a:t>
            </a:r>
            <a:r>
              <a:rPr lang="zh-CN" altLang="en-US" sz="1800" dirty="0">
                <a:sym typeface="+mn-ea"/>
              </a:rPr>
              <a:t>总线时序（存储器访问）</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pic>
        <p:nvPicPr>
          <p:cNvPr id="2" name="图片 1"/>
          <p:cNvPicPr>
            <a:picLocks noChangeAspect="1"/>
          </p:cNvPicPr>
          <p:nvPr>
            <p:custDataLst>
              <p:tags r:id="rId1"/>
            </p:custDataLst>
          </p:nvPr>
        </p:nvPicPr>
        <p:blipFill>
          <a:blip r:embed="rId2"/>
          <a:stretch>
            <a:fillRect/>
          </a:stretch>
        </p:blipFill>
        <p:spPr>
          <a:xfrm>
            <a:off x="3348355" y="52070"/>
            <a:ext cx="4250690" cy="4912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5057"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zh-CN" altLang="en-US" sz="1800" dirty="0"/>
              <a:t> </a:t>
            </a:r>
            <a:r>
              <a:rPr lang="zh-CN" altLang="en-US" sz="1800" dirty="0">
                <a:sym typeface="+mn-ea"/>
              </a:rPr>
              <a:t>总线时序（</a:t>
            </a:r>
            <a:r>
              <a:rPr lang="en-US" altLang="zh-CN" sz="1800" dirty="0">
                <a:sym typeface="+mn-ea"/>
              </a:rPr>
              <a:t>I/O</a:t>
            </a:r>
            <a:r>
              <a:rPr lang="zh-CN" altLang="en-US" sz="1800" dirty="0">
                <a:sym typeface="+mn-ea"/>
              </a:rPr>
              <a:t>访问）</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graphicFrame>
        <p:nvGraphicFramePr>
          <p:cNvPr id="4" name="对象 3"/>
          <p:cNvGraphicFramePr>
            <a:graphicFrameLocks noChangeAspect="1"/>
          </p:cNvGraphicFramePr>
          <p:nvPr>
            <p:custDataLst>
              <p:tags r:id="rId1"/>
            </p:custDataLst>
          </p:nvPr>
        </p:nvGraphicFramePr>
        <p:xfrm>
          <a:off x="2915920" y="699770"/>
          <a:ext cx="4605655" cy="4177030"/>
        </p:xfrm>
        <a:graphic>
          <a:graphicData uri="http://schemas.openxmlformats.org/presentationml/2006/ole">
            <mc:AlternateContent xmlns:mc="http://schemas.openxmlformats.org/markup-compatibility/2006">
              <mc:Choice xmlns:v="urn:schemas-microsoft-com:vml" Requires="v">
                <p:oleObj spid="_x0000_s5" name="" r:id="rId2" imgW="8051800" imgH="7302500" progId="Paint.Picture">
                  <p:embed/>
                </p:oleObj>
              </mc:Choice>
              <mc:Fallback>
                <p:oleObj name="" r:id="rId2" imgW="8051800" imgH="7302500" progId="Paint.Picture">
                  <p:embed/>
                  <p:pic>
                    <p:nvPicPr>
                      <p:cNvPr id="0" name="图片 3"/>
                      <p:cNvPicPr/>
                      <p:nvPr/>
                    </p:nvPicPr>
                    <p:blipFill>
                      <a:blip r:embed="rId3"/>
                      <a:stretch>
                        <a:fillRect/>
                      </a:stretch>
                    </p:blipFill>
                    <p:spPr>
                      <a:xfrm>
                        <a:off x="2915920" y="699770"/>
                        <a:ext cx="4605655" cy="417703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3.7.1 ISA</a:t>
            </a:r>
            <a:r>
              <a:rPr lang="zh-CN" altLang="en-US" dirty="0">
                <a:sym typeface="+mn-ea"/>
              </a:rPr>
              <a:t>总线</a:t>
            </a:r>
            <a:endParaRPr lang="zh-CN" altLang="en-US"/>
          </a:p>
        </p:txBody>
      </p:sp>
      <p:sp>
        <p:nvSpPr>
          <p:cNvPr id="45057" name="内容占位符 2"/>
          <p:cNvSpPr>
            <a:spLocks noGrp="1"/>
          </p:cNvSpPr>
          <p:nvPr>
            <p:ph idx="1"/>
          </p:nvPr>
        </p:nvSpPr>
        <p:spPr>
          <a:noFill/>
        </p:spPr>
        <p:txBody>
          <a:bodyPr wrap="square" lIns="68588" tIns="34294" rIns="68588" bIns="34294" anchor="t" anchorCtr="0"/>
          <a:p>
            <a:pPr marL="0" indent="0">
              <a:lnSpc>
                <a:spcPct val="150000"/>
              </a:lnSpc>
              <a:buClr>
                <a:srgbClr val="000000"/>
              </a:buClr>
              <a:buFont typeface="Wingdings" panose="05000000000000000000" pitchFamily="2" charset="2"/>
              <a:buChar char="Ø"/>
            </a:pPr>
            <a:r>
              <a:rPr lang="zh-CN" altLang="en-US" sz="1800" dirty="0"/>
              <a:t> </a:t>
            </a:r>
            <a:r>
              <a:rPr lang="en-US" altLang="x-none" sz="1800" dirty="0">
                <a:latin typeface="+mn-lt"/>
                <a:ea typeface="+mn-ea"/>
                <a:sym typeface="+mn-ea"/>
              </a:rPr>
              <a:t>ISA</a:t>
            </a:r>
            <a:r>
              <a:rPr lang="zh-CN" altLang="en-US" sz="1800" dirty="0">
                <a:latin typeface="+mn-lt"/>
                <a:ea typeface="+mn-ea"/>
                <a:sym typeface="+mn-ea"/>
              </a:rPr>
              <a:t>总线的特点</a:t>
            </a:r>
            <a:endParaRPr lang="en-US" altLang="zh-CN" sz="1800" dirty="0"/>
          </a:p>
          <a:p>
            <a:pPr marL="0" indent="0">
              <a:lnSpc>
                <a:spcPct val="150000"/>
              </a:lnSpc>
              <a:buClr>
                <a:srgbClr val="000000"/>
              </a:buClr>
              <a:buFont typeface="Wingdings" panose="05000000000000000000" pitchFamily="2" charset="2"/>
              <a:buChar char="Ø"/>
            </a:pPr>
            <a:endParaRPr lang="en-US" altLang="zh-CN" sz="1800" dirty="0"/>
          </a:p>
          <a:p>
            <a:pPr lvl="1">
              <a:buNone/>
            </a:pPr>
            <a:endParaRPr lang="zh-CN" altLang="en-US" sz="1800" dirty="0"/>
          </a:p>
        </p:txBody>
      </p:sp>
      <p:grpSp>
        <p:nvGrpSpPr>
          <p:cNvPr id="47106" name="组合 12"/>
          <p:cNvGrpSpPr/>
          <p:nvPr/>
        </p:nvGrpSpPr>
        <p:grpSpPr>
          <a:xfrm>
            <a:off x="1108075" y="2241868"/>
            <a:ext cx="1406525" cy="933450"/>
            <a:chOff x="0" y="0"/>
            <a:chExt cx="1368152" cy="1074074"/>
          </a:xfrm>
        </p:grpSpPr>
        <p:pic>
          <p:nvPicPr>
            <p:cNvPr id="47107" name="Picture 39"/>
            <p:cNvPicPr>
              <a:picLocks noChangeAspect="1"/>
            </p:cNvPicPr>
            <p:nvPr>
              <p:custDataLst>
                <p:tags r:id="rId1"/>
              </p:custDataLst>
            </p:nvPr>
          </p:nvPicPr>
          <p:blipFill>
            <a:blip r:embed="rId2"/>
            <a:stretch>
              <a:fillRect/>
            </a:stretch>
          </p:blipFill>
          <p:spPr>
            <a:xfrm>
              <a:off x="0" y="0"/>
              <a:ext cx="1368152" cy="1074074"/>
            </a:xfrm>
            <a:prstGeom prst="rect">
              <a:avLst/>
            </a:prstGeom>
            <a:noFill/>
            <a:ln w="9525">
              <a:noFill/>
            </a:ln>
          </p:spPr>
        </p:pic>
        <p:sp>
          <p:nvSpPr>
            <p:cNvPr id="47108" name="TextBox 14"/>
            <p:cNvSpPr txBox="1"/>
            <p:nvPr>
              <p:custDataLst>
                <p:tags r:id="rId3"/>
              </p:custDataLst>
            </p:nvPr>
          </p:nvSpPr>
          <p:spPr>
            <a:xfrm>
              <a:off x="288032" y="379568"/>
              <a:ext cx="850762" cy="387982"/>
            </a:xfrm>
            <a:prstGeom prst="rect">
              <a:avLst/>
            </a:prstGeom>
            <a:noFill/>
            <a:ln w="9525">
              <a:noFill/>
            </a:ln>
          </p:spPr>
          <p:txBody>
            <a:bodyPr anchor="t" anchorCtr="0">
              <a:spAutoFit/>
            </a:bodyPr>
            <a:p>
              <a:r>
                <a:rPr lang="zh-CN" altLang="en-US" sz="1600" b="1" dirty="0">
                  <a:solidFill>
                    <a:schemeClr val="bg1"/>
                  </a:solidFill>
                  <a:latin typeface="微软雅黑" panose="020B0503020204020204" charset="-122"/>
                  <a:ea typeface="微软雅黑" panose="020B0503020204020204" charset="-122"/>
                </a:rPr>
                <a:t>特点</a:t>
              </a:r>
              <a:endParaRPr lang="zh-CN" altLang="en-US" sz="1600" b="1" dirty="0">
                <a:solidFill>
                  <a:schemeClr val="bg1"/>
                </a:solidFill>
                <a:latin typeface="微软雅黑" panose="020B0503020204020204" charset="-122"/>
                <a:ea typeface="微软雅黑" panose="020B0503020204020204" charset="-122"/>
              </a:endParaRPr>
            </a:p>
          </p:txBody>
        </p:sp>
      </p:grpSp>
      <p:sp>
        <p:nvSpPr>
          <p:cNvPr id="47109" name="TextBox 15"/>
          <p:cNvSpPr txBox="1"/>
          <p:nvPr>
            <p:custDataLst>
              <p:tags r:id="rId4"/>
            </p:custDataLst>
          </p:nvPr>
        </p:nvSpPr>
        <p:spPr>
          <a:xfrm>
            <a:off x="2735580" y="1492250"/>
            <a:ext cx="5351145" cy="583565"/>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支持</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16MB</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存储器地址的寻址能力和</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64KB I/O</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端口地址的访问能力</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47110" name="TextBox 16"/>
          <p:cNvSpPr txBox="1"/>
          <p:nvPr>
            <p:custDataLst>
              <p:tags r:id="rId5"/>
            </p:custDataLst>
          </p:nvPr>
        </p:nvSpPr>
        <p:spPr>
          <a:xfrm>
            <a:off x="2735580" y="2301875"/>
            <a:ext cx="5351145" cy="337185"/>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支持</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位和</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16</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位数据读</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写能力</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47111" name="TextBox 17"/>
          <p:cNvSpPr txBox="1"/>
          <p:nvPr>
            <p:custDataLst>
              <p:tags r:id="rId6"/>
            </p:custDataLst>
          </p:nvPr>
        </p:nvSpPr>
        <p:spPr>
          <a:xfrm>
            <a:off x="2735580" y="2895600"/>
            <a:ext cx="5351780" cy="337185"/>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支持</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15</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级外部硬件中断处理和</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7</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级</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DMA</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传输能力</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47112" name="TextBox 18"/>
          <p:cNvSpPr txBox="1"/>
          <p:nvPr>
            <p:custDataLst>
              <p:tags r:id="rId7"/>
            </p:custDataLst>
          </p:nvPr>
        </p:nvSpPr>
        <p:spPr>
          <a:xfrm>
            <a:off x="2735580" y="3514725"/>
            <a:ext cx="5351780" cy="337185"/>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支持</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8/16 I/O</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、存储器读</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写周期，中断周期和</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rPr>
              <a:t>DMA</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周期</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en-US" altLang="x-none" sz="1800" b="0" i="0" u="none" strike="noStrike" kern="1200" cap="none" spc="0" normalizeH="0" baseline="0" noProof="1" dirty="0">
                <a:solidFill>
                  <a:schemeClr val="tx1"/>
                </a:solidFill>
                <a:cs typeface="微软雅黑" panose="020B0503020204020204" charset="-122"/>
              </a:rPr>
              <a:t>PCI</a:t>
            </a:r>
            <a:r>
              <a:rPr kumimoji="0" lang="zh-CN" altLang="en-US" sz="1800" b="0" i="0" u="none" strike="noStrike" kern="1200" cap="none" spc="0" normalizeH="0" baseline="0" noProof="1" dirty="0">
                <a:solidFill>
                  <a:schemeClr val="tx1"/>
                </a:solidFill>
                <a:cs typeface="微软雅黑" panose="020B0503020204020204" charset="-122"/>
              </a:rPr>
              <a:t>（</a:t>
            </a:r>
            <a:r>
              <a:rPr kumimoji="0" lang="en-US" altLang="x-none" sz="1800" b="0" i="0" u="none" strike="noStrike" kern="1200" cap="none" spc="0" normalizeH="0" baseline="0" noProof="1" dirty="0">
                <a:solidFill>
                  <a:schemeClr val="tx1"/>
                </a:solidFill>
                <a:cs typeface="微软雅黑" panose="020B0503020204020204" charset="-122"/>
              </a:rPr>
              <a:t>Peripheral Component Interconnect</a:t>
            </a:r>
            <a:r>
              <a:rPr kumimoji="0" lang="zh-CN" altLang="en-US" sz="1800" b="0" i="0" u="none" strike="noStrike" kern="1200" cap="none" spc="0" normalizeH="0" baseline="0" noProof="1" dirty="0">
                <a:solidFill>
                  <a:schemeClr val="tx1"/>
                </a:solidFill>
                <a:cs typeface="微软雅黑" panose="020B0503020204020204" charset="-122"/>
              </a:rPr>
              <a:t>）的含义是外围器件互连。</a:t>
            </a:r>
            <a:endParaRPr kumimoji="0" lang="zh-CN" altLang="en-US" sz="1800" b="0" i="0" u="none" strike="noStrike" kern="1200" cap="none" spc="0" normalizeH="0" baseline="0" noProof="1" dirty="0">
              <a:solidFill>
                <a:schemeClr val="tx1"/>
              </a:solidFill>
              <a:cs typeface="微软雅黑" panose="020B0503020204020204" charset="-122"/>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rPr>
              <a:t>随着</a:t>
            </a:r>
            <a:r>
              <a:rPr kumimoji="0" lang="en-US" altLang="x-none" sz="1800" b="0" i="0" u="none" strike="noStrike" kern="1200" cap="none" spc="0" normalizeH="0" baseline="0" noProof="1" dirty="0">
                <a:solidFill>
                  <a:schemeClr val="tx1"/>
                </a:solidFill>
                <a:cs typeface="微软雅黑" panose="020B0503020204020204" charset="-122"/>
              </a:rPr>
              <a:t>PCI</a:t>
            </a:r>
            <a:r>
              <a:rPr kumimoji="0" lang="zh-CN" altLang="en-US" sz="1800" b="0" i="0" u="none" strike="noStrike" kern="1200" cap="none" spc="0" normalizeH="0" baseline="0" noProof="1" dirty="0">
                <a:solidFill>
                  <a:schemeClr val="tx1"/>
                </a:solidFill>
                <a:cs typeface="微软雅黑" panose="020B0503020204020204" charset="-122"/>
              </a:rPr>
              <a:t>总线技术的不断发展，继</a:t>
            </a:r>
            <a:r>
              <a:rPr kumimoji="0" lang="en-US" altLang="x-none" sz="1800" b="0" i="0" u="none" strike="noStrike" kern="1200" cap="none" spc="0" normalizeH="0" baseline="0" noProof="1" dirty="0">
                <a:solidFill>
                  <a:schemeClr val="tx1"/>
                </a:solidFill>
                <a:cs typeface="微软雅黑" panose="020B0503020204020204" charset="-122"/>
              </a:rPr>
              <a:t>PCI</a:t>
            </a:r>
            <a:r>
              <a:rPr kumimoji="0" lang="zh-CN" altLang="en-US" sz="1800" b="0" i="0" u="none" strike="noStrike" kern="1200" cap="none" spc="0" normalizeH="0" baseline="0" noProof="1" dirty="0">
                <a:solidFill>
                  <a:schemeClr val="tx1"/>
                </a:solidFill>
                <a:cs typeface="微软雅黑" panose="020B0503020204020204" charset="-122"/>
              </a:rPr>
              <a:t>总线之后又有</a:t>
            </a:r>
            <a:r>
              <a:rPr kumimoji="0" lang="en-US" altLang="x-none" sz="1800" b="0" i="0" u="none" strike="noStrike" kern="1200" cap="none" spc="0" normalizeH="0" baseline="0" noProof="1" dirty="0">
                <a:solidFill>
                  <a:schemeClr val="tx1"/>
                </a:solidFill>
                <a:cs typeface="微软雅黑" panose="020B0503020204020204" charset="-122"/>
              </a:rPr>
              <a:t>PCI-X</a:t>
            </a:r>
            <a:r>
              <a:rPr kumimoji="0" lang="zh-CN" altLang="en-US" sz="1800" b="0" i="0" u="none" strike="noStrike" kern="1200" cap="none" spc="0" normalizeH="0" baseline="0" noProof="1" dirty="0">
                <a:solidFill>
                  <a:schemeClr val="tx1"/>
                </a:solidFill>
                <a:cs typeface="微软雅黑" panose="020B0503020204020204" charset="-122"/>
              </a:rPr>
              <a:t>总线和</a:t>
            </a:r>
            <a:r>
              <a:rPr kumimoji="0" lang="en-US" altLang="x-none" sz="1800" b="0" i="0" u="none" strike="noStrike" kern="1200" cap="none" spc="0" normalizeH="0" baseline="0" noProof="1" dirty="0">
                <a:solidFill>
                  <a:schemeClr val="tx1"/>
                </a:solidFill>
                <a:cs typeface="微软雅黑" panose="020B0503020204020204" charset="-122"/>
              </a:rPr>
              <a:t>PCI Expres</a:t>
            </a:r>
            <a:r>
              <a:rPr kumimoji="0" lang="zh-CN" altLang="en-US" sz="1800" b="0" i="0" u="none" strike="noStrike" kern="1200" cap="none" spc="0" normalizeH="0" baseline="0" noProof="1" dirty="0">
                <a:solidFill>
                  <a:schemeClr val="tx1"/>
                </a:solidFill>
                <a:cs typeface="微软雅黑" panose="020B0503020204020204" charset="-122"/>
              </a:rPr>
              <a:t>总线。</a:t>
            </a:r>
            <a:endParaRPr kumimoji="0" lang="en-US" altLang="x-none"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
        <p:nvSpPr>
          <p:cNvPr id="48130" name="AutoShape 13"/>
          <p:cNvSpPr/>
          <p:nvPr/>
        </p:nvSpPr>
        <p:spPr>
          <a:xfrm flipH="1">
            <a:off x="1655445" y="2324100"/>
            <a:ext cx="2428875" cy="1566863"/>
          </a:xfrm>
          <a:prstGeom prst="flowChartPunchedCard">
            <a:avLst/>
          </a:prstGeom>
          <a:solidFill>
            <a:schemeClr val="bg1"/>
          </a:solidFill>
          <a:ln w="3175" cap="flat" cmpd="sng">
            <a:solidFill>
              <a:srgbClr val="99CC00"/>
            </a:solidFill>
            <a:prstDash val="solid"/>
            <a:miter/>
            <a:headEnd type="none" w="med" len="med"/>
            <a:tailEnd type="none" w="med" len="med"/>
          </a:ln>
          <a:effectLst>
            <a:outerShdw dist="35921" dir="2699999" algn="ctr" rotWithShape="0">
              <a:srgbClr val="DDDDDD">
                <a:alpha val="50000"/>
              </a:srgbClr>
            </a:outerShdw>
          </a:effectLst>
        </p:spPr>
        <p:txBody>
          <a:bodyPr wrap="none" anchor="ctr" anchorCtr="0"/>
          <a:p>
            <a:endParaRPr lang="zh-CN" altLang="en-US" sz="100" dirty="0">
              <a:latin typeface="Arial" panose="020B0604020202020204" pitchFamily="34" charset="0"/>
              <a:ea typeface="宋体" panose="02010600030101010101" pitchFamily="2" charset="-122"/>
            </a:endParaRPr>
          </a:p>
        </p:txBody>
      </p:sp>
      <p:sp>
        <p:nvSpPr>
          <p:cNvPr id="48131" name="AutoShape 14"/>
          <p:cNvSpPr/>
          <p:nvPr/>
        </p:nvSpPr>
        <p:spPr>
          <a:xfrm>
            <a:off x="4193858" y="2347913"/>
            <a:ext cx="3130550" cy="1543050"/>
          </a:xfrm>
          <a:prstGeom prst="flowChartPunchedCard">
            <a:avLst/>
          </a:prstGeom>
          <a:solidFill>
            <a:schemeClr val="bg1"/>
          </a:solidFill>
          <a:ln w="3175" cap="flat" cmpd="sng">
            <a:solidFill>
              <a:srgbClr val="99CC00"/>
            </a:solidFill>
            <a:prstDash val="solid"/>
            <a:miter/>
            <a:headEnd type="none" w="med" len="med"/>
            <a:tailEnd type="none" w="med" len="med"/>
          </a:ln>
          <a:effectLst>
            <a:outerShdw dist="35921" dir="2699999" algn="ctr" rotWithShape="0">
              <a:srgbClr val="DDDDDD">
                <a:alpha val="50000"/>
              </a:srgbClr>
            </a:outerShdw>
          </a:effectLst>
        </p:spPr>
        <p:txBody>
          <a:bodyPr wrap="none" anchor="ctr" anchorCtr="0"/>
          <a:p>
            <a:pPr algn="ctr"/>
            <a:endParaRPr lang="zh-CN" altLang="en-US" sz="100" dirty="0">
              <a:latin typeface="Arial" panose="020B0604020202020204" pitchFamily="34" charset="0"/>
              <a:ea typeface="宋体" panose="02010600030101010101" pitchFamily="2" charset="-122"/>
            </a:endParaRPr>
          </a:p>
          <a:p>
            <a:pPr algn="ctr"/>
            <a:endParaRPr lang="zh-CN" altLang="en-US" sz="100" dirty="0">
              <a:latin typeface="Arial" panose="020B0604020202020204" pitchFamily="34" charset="0"/>
              <a:ea typeface="宋体" panose="02010600030101010101" pitchFamily="2" charset="-122"/>
            </a:endParaRPr>
          </a:p>
          <a:p>
            <a:pPr algn="ctr"/>
            <a:endParaRPr lang="zh-CN" altLang="en-US" sz="100" dirty="0">
              <a:latin typeface="Arial" panose="020B0604020202020204" pitchFamily="34" charset="0"/>
              <a:ea typeface="宋体" panose="02010600030101010101" pitchFamily="2" charset="-122"/>
            </a:endParaRPr>
          </a:p>
          <a:p>
            <a:pPr algn="ctr"/>
            <a:endParaRPr lang="zh-CN" altLang="en-US" sz="100" dirty="0">
              <a:latin typeface="Arial" panose="020B0604020202020204" pitchFamily="34" charset="0"/>
              <a:ea typeface="宋体" panose="02010600030101010101" pitchFamily="2" charset="-122"/>
            </a:endParaRPr>
          </a:p>
        </p:txBody>
      </p:sp>
      <p:sp>
        <p:nvSpPr>
          <p:cNvPr id="48132" name="AutoShape 15"/>
          <p:cNvSpPr/>
          <p:nvPr/>
        </p:nvSpPr>
        <p:spPr>
          <a:xfrm flipV="1">
            <a:off x="3652520" y="2336800"/>
            <a:ext cx="1044575" cy="220663"/>
          </a:xfrm>
          <a:prstGeom prst="triangle">
            <a:avLst>
              <a:gd name="adj" fmla="val 49824"/>
            </a:avLst>
          </a:prstGeom>
          <a:solidFill>
            <a:srgbClr val="99CC00"/>
          </a:solidFill>
          <a:ln w="9525">
            <a:noFill/>
          </a:ln>
        </p:spPr>
        <p:txBody>
          <a:bodyPr wrap="none" anchor="ctr" anchorCtr="0"/>
          <a:p>
            <a:endParaRPr lang="zh-CN" altLang="en-US" sz="100" dirty="0">
              <a:latin typeface="Arial" panose="020B0604020202020204" pitchFamily="34" charset="0"/>
              <a:ea typeface="宋体" panose="02010600030101010101" pitchFamily="2" charset="-122"/>
            </a:endParaRPr>
          </a:p>
        </p:txBody>
      </p:sp>
      <p:sp>
        <p:nvSpPr>
          <p:cNvPr id="48133" name="Rectangle 12"/>
          <p:cNvSpPr/>
          <p:nvPr/>
        </p:nvSpPr>
        <p:spPr>
          <a:xfrm>
            <a:off x="1761808" y="2917825"/>
            <a:ext cx="2160587" cy="865188"/>
          </a:xfrm>
          <a:prstGeom prst="rect">
            <a:avLst/>
          </a:prstGeom>
          <a:noFill/>
          <a:ln w="9525">
            <a:noFill/>
          </a:ln>
        </p:spPr>
        <p:txBody>
          <a:bodyPr anchor="t" anchorCtr="0"/>
          <a:p>
            <a:r>
              <a:rPr lang="zh-CN" altLang="en-US" sz="1500" dirty="0">
                <a:latin typeface="宋体" panose="02010600030101010101" pitchFamily="2" charset="-122"/>
                <a:ea typeface="宋体" panose="02010600030101010101" pitchFamily="2" charset="-122"/>
              </a:rPr>
              <a:t>采用分离事物处理方式，大幅度地提高了总线的利用率。</a:t>
            </a:r>
            <a:endParaRPr lang="zh-CN" altLang="en-US" sz="1500" dirty="0">
              <a:latin typeface="宋体" panose="02010600030101010101" pitchFamily="2" charset="-122"/>
              <a:ea typeface="宋体" panose="02010600030101010101" pitchFamily="2" charset="-122"/>
            </a:endParaRPr>
          </a:p>
        </p:txBody>
      </p:sp>
      <p:sp>
        <p:nvSpPr>
          <p:cNvPr id="48134" name="Rectangle 3"/>
          <p:cNvSpPr/>
          <p:nvPr/>
        </p:nvSpPr>
        <p:spPr>
          <a:xfrm>
            <a:off x="4571683" y="2355850"/>
            <a:ext cx="2405062" cy="368300"/>
          </a:xfrm>
          <a:prstGeom prst="rect">
            <a:avLst/>
          </a:prstGeom>
          <a:noFill/>
          <a:ln w="9525">
            <a:noFill/>
          </a:ln>
        </p:spPr>
        <p:txBody>
          <a:bodyPr anchor="t" anchorCtr="0">
            <a:spAutoFit/>
          </a:bodyPr>
          <a:p>
            <a:pPr algn="ctr"/>
            <a:r>
              <a:rPr lang="en-US" altLang="zh-CN" b="1" dirty="0">
                <a:solidFill>
                  <a:srgbClr val="0000E1"/>
                </a:solidFill>
                <a:latin typeface="宋体" panose="02010600030101010101" pitchFamily="2" charset="-122"/>
                <a:ea typeface="宋体" panose="02010600030101010101" pitchFamily="2" charset="-122"/>
              </a:rPr>
              <a:t>PCI Expres </a:t>
            </a:r>
            <a:r>
              <a:rPr lang="zh-CN" altLang="en-US" b="1" dirty="0">
                <a:solidFill>
                  <a:srgbClr val="0000E1"/>
                </a:solidFill>
                <a:latin typeface="宋体" panose="02010600030101010101" pitchFamily="2" charset="-122"/>
                <a:ea typeface="宋体" panose="02010600030101010101" pitchFamily="2" charset="-122"/>
              </a:rPr>
              <a:t>总线</a:t>
            </a:r>
            <a:endParaRPr lang="zh-CN" altLang="en-US" b="1" dirty="0">
              <a:solidFill>
                <a:srgbClr val="0000E1"/>
              </a:solidFill>
              <a:latin typeface="宋体" panose="02010600030101010101" pitchFamily="2" charset="-122"/>
              <a:ea typeface="宋体" panose="02010600030101010101" pitchFamily="2" charset="-122"/>
            </a:endParaRPr>
          </a:p>
        </p:txBody>
      </p:sp>
      <p:sp>
        <p:nvSpPr>
          <p:cNvPr id="48135" name="Rectangle 21"/>
          <p:cNvSpPr/>
          <p:nvPr/>
        </p:nvSpPr>
        <p:spPr>
          <a:xfrm>
            <a:off x="4408170" y="2809875"/>
            <a:ext cx="2809875" cy="783590"/>
          </a:xfrm>
          <a:prstGeom prst="rect">
            <a:avLst/>
          </a:prstGeom>
          <a:noFill/>
          <a:ln w="9525">
            <a:noFill/>
          </a:ln>
        </p:spPr>
        <p:txBody>
          <a:bodyPr anchor="t" anchorCtr="0">
            <a:spAutoFit/>
          </a:bodyPr>
          <a:p>
            <a:r>
              <a:rPr lang="zh-CN" altLang="en-US" sz="1500" dirty="0">
                <a:latin typeface="宋体" panose="02010600030101010101" pitchFamily="2" charset="-122"/>
                <a:ea typeface="宋体" panose="02010600030101010101" pitchFamily="2" charset="-122"/>
              </a:rPr>
              <a:t>基于串行差动传输、高带宽、点对点的总线技术，适用于高速设备。</a:t>
            </a:r>
            <a:endParaRPr lang="zh-CN" altLang="en-US" sz="1500" dirty="0">
              <a:latin typeface="宋体" panose="02010600030101010101" pitchFamily="2" charset="-122"/>
              <a:ea typeface="宋体" panose="02010600030101010101" pitchFamily="2" charset="-122"/>
            </a:endParaRPr>
          </a:p>
        </p:txBody>
      </p:sp>
      <p:sp>
        <p:nvSpPr>
          <p:cNvPr id="48136" name="Rectangle 23"/>
          <p:cNvSpPr/>
          <p:nvPr/>
        </p:nvSpPr>
        <p:spPr>
          <a:xfrm>
            <a:off x="1979295" y="2378075"/>
            <a:ext cx="1727200" cy="368300"/>
          </a:xfrm>
          <a:prstGeom prst="rect">
            <a:avLst/>
          </a:prstGeom>
          <a:noFill/>
          <a:ln w="9525">
            <a:noFill/>
          </a:ln>
        </p:spPr>
        <p:txBody>
          <a:bodyPr anchor="t" anchorCtr="0">
            <a:spAutoFit/>
          </a:bodyPr>
          <a:p>
            <a:pPr algn="ctr"/>
            <a:r>
              <a:rPr lang="en-US" altLang="zh-CN" b="1" dirty="0">
                <a:solidFill>
                  <a:srgbClr val="0000E1"/>
                </a:solidFill>
                <a:latin typeface="宋体" panose="02010600030101010101" pitchFamily="2" charset="-122"/>
                <a:ea typeface="宋体" panose="02010600030101010101" pitchFamily="2" charset="-122"/>
              </a:rPr>
              <a:t>PCI-X </a:t>
            </a:r>
            <a:r>
              <a:rPr lang="zh-CN" altLang="en-US" b="1" dirty="0">
                <a:solidFill>
                  <a:srgbClr val="0000E1"/>
                </a:solidFill>
                <a:latin typeface="宋体" panose="02010600030101010101" pitchFamily="2" charset="-122"/>
                <a:ea typeface="宋体" panose="02010600030101010101" pitchFamily="2" charset="-122"/>
              </a:rPr>
              <a:t>总线</a:t>
            </a:r>
            <a:endParaRPr lang="zh-CN" altLang="en-US" b="1" dirty="0">
              <a:solidFill>
                <a:srgbClr val="0000E1"/>
              </a:solidFill>
              <a:latin typeface="宋体" panose="02010600030101010101" pitchFamily="2" charset="-122"/>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x-none" sz="1800" dirty="0">
                <a:latin typeface="宋体" panose="02010600030101010101" pitchFamily="2" charset="-122"/>
                <a:ea typeface="+mn-ea"/>
                <a:sym typeface="+mn-ea"/>
              </a:rPr>
              <a:t>PCI</a:t>
            </a:r>
            <a:r>
              <a:rPr lang="zh-CN" altLang="en-US" sz="1800" dirty="0">
                <a:latin typeface="宋体" panose="02010600030101010101" pitchFamily="2" charset="-122"/>
                <a:ea typeface="+mn-ea"/>
                <a:sym typeface="+mn-ea"/>
              </a:rPr>
              <a:t>总线的插槽</a:t>
            </a:r>
            <a:endParaRPr kumimoji="0" lang="en-US" altLang="x-none"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grpSp>
        <p:nvGrpSpPr>
          <p:cNvPr id="49157" name="组合 4"/>
          <p:cNvGrpSpPr/>
          <p:nvPr/>
        </p:nvGrpSpPr>
        <p:grpSpPr>
          <a:xfrm>
            <a:off x="128270" y="1220470"/>
            <a:ext cx="5530850" cy="906463"/>
            <a:chOff x="0" y="0"/>
            <a:chExt cx="4866" cy="1071"/>
          </a:xfrm>
        </p:grpSpPr>
        <p:pic>
          <p:nvPicPr>
            <p:cNvPr id="49158" name="Picture 5"/>
            <p:cNvPicPr>
              <a:picLocks noChangeAspect="1"/>
            </p:cNvPicPr>
            <p:nvPr>
              <p:custDataLst>
                <p:tags r:id="rId1"/>
              </p:custDataLst>
            </p:nvPr>
          </p:nvPicPr>
          <p:blipFill>
            <a:blip r:embed="rId2"/>
            <a:stretch>
              <a:fillRect/>
            </a:stretch>
          </p:blipFill>
          <p:spPr>
            <a:xfrm>
              <a:off x="235" y="217"/>
              <a:ext cx="4447" cy="442"/>
            </a:xfrm>
            <a:prstGeom prst="rect">
              <a:avLst/>
            </a:prstGeom>
            <a:noFill/>
            <a:ln w="9525">
              <a:noFill/>
            </a:ln>
          </p:spPr>
        </p:pic>
        <p:sp>
          <p:nvSpPr>
            <p:cNvPr id="22535" name="Rectangle 6"/>
            <p:cNvSpPr/>
            <p:nvPr>
              <p:custDataLst>
                <p:tags r:id="rId3"/>
              </p:custDataLst>
            </p:nvPr>
          </p:nvSpPr>
          <p:spPr>
            <a:xfrm>
              <a:off x="0" y="392"/>
              <a:ext cx="111"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外</a:t>
              </a:r>
              <a:endParaRPr lang="zh-CN" altLang="en-US" sz="1800" strike="noStrike" noProof="1" dirty="0">
                <a:latin typeface="Verdana" panose="020B0604030504040204" pitchFamily="2" charset="0"/>
                <a:ea typeface="宋体" panose="02010600030101010101" pitchFamily="2" charset="-122"/>
              </a:endParaRPr>
            </a:p>
          </p:txBody>
        </p:sp>
        <p:sp>
          <p:nvSpPr>
            <p:cNvPr id="22536" name="Rectangle 7"/>
            <p:cNvSpPr/>
            <p:nvPr>
              <p:custDataLst>
                <p:tags r:id="rId4"/>
              </p:custDataLst>
            </p:nvPr>
          </p:nvSpPr>
          <p:spPr>
            <a:xfrm>
              <a:off x="4756" y="372"/>
              <a:ext cx="110"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内</a:t>
              </a:r>
              <a:endParaRPr lang="zh-CN" altLang="en-US" sz="1800" strike="noStrike" noProof="1" dirty="0">
                <a:latin typeface="Verdana" panose="020B0604030504040204" pitchFamily="2" charset="0"/>
                <a:ea typeface="宋体" panose="02010600030101010101" pitchFamily="2" charset="-122"/>
              </a:endParaRPr>
            </a:p>
          </p:txBody>
        </p:sp>
        <p:sp>
          <p:nvSpPr>
            <p:cNvPr id="49161" name="Line 8"/>
            <p:cNvSpPr/>
            <p:nvPr>
              <p:custDataLst>
                <p:tags r:id="rId5"/>
              </p:custDataLst>
            </p:nvPr>
          </p:nvSpPr>
          <p:spPr>
            <a:xfrm>
              <a:off x="457" y="569"/>
              <a:ext cx="1" cy="451"/>
            </a:xfrm>
            <a:prstGeom prst="line">
              <a:avLst/>
            </a:prstGeom>
            <a:ln w="0" cap="flat" cmpd="sng">
              <a:solidFill>
                <a:srgbClr val="000000"/>
              </a:solidFill>
              <a:prstDash val="solid"/>
              <a:round/>
              <a:headEnd type="none" w="med" len="med"/>
              <a:tailEnd type="none" w="med" len="med"/>
            </a:ln>
          </p:spPr>
        </p:sp>
        <p:sp>
          <p:nvSpPr>
            <p:cNvPr id="49162" name="Line 9"/>
            <p:cNvSpPr/>
            <p:nvPr>
              <p:custDataLst>
                <p:tags r:id="rId6"/>
              </p:custDataLst>
            </p:nvPr>
          </p:nvSpPr>
          <p:spPr>
            <a:xfrm>
              <a:off x="457" y="108"/>
              <a:ext cx="1" cy="206"/>
            </a:xfrm>
            <a:prstGeom prst="line">
              <a:avLst/>
            </a:prstGeom>
            <a:ln w="0" cap="flat" cmpd="sng">
              <a:solidFill>
                <a:srgbClr val="000000"/>
              </a:solidFill>
              <a:prstDash val="solid"/>
              <a:round/>
              <a:headEnd type="none" w="med" len="med"/>
              <a:tailEnd type="none" w="med" len="med"/>
            </a:ln>
          </p:spPr>
        </p:sp>
        <p:sp>
          <p:nvSpPr>
            <p:cNvPr id="49163" name="Line 10"/>
            <p:cNvSpPr/>
            <p:nvPr>
              <p:custDataLst>
                <p:tags r:id="rId7"/>
              </p:custDataLst>
            </p:nvPr>
          </p:nvSpPr>
          <p:spPr>
            <a:xfrm>
              <a:off x="3636" y="108"/>
              <a:ext cx="1" cy="206"/>
            </a:xfrm>
            <a:prstGeom prst="line">
              <a:avLst/>
            </a:prstGeom>
            <a:ln w="0" cap="flat" cmpd="sng">
              <a:solidFill>
                <a:srgbClr val="000000"/>
              </a:solidFill>
              <a:prstDash val="solid"/>
              <a:round/>
              <a:headEnd type="none" w="med" len="med"/>
              <a:tailEnd type="none" w="med" len="med"/>
            </a:ln>
          </p:spPr>
        </p:sp>
        <p:sp>
          <p:nvSpPr>
            <p:cNvPr id="49164" name="Line 11"/>
            <p:cNvSpPr/>
            <p:nvPr>
              <p:custDataLst>
                <p:tags r:id="rId8"/>
              </p:custDataLst>
            </p:nvPr>
          </p:nvSpPr>
          <p:spPr>
            <a:xfrm>
              <a:off x="3636" y="589"/>
              <a:ext cx="1" cy="294"/>
            </a:xfrm>
            <a:prstGeom prst="line">
              <a:avLst/>
            </a:prstGeom>
            <a:ln w="0" cap="flat" cmpd="sng">
              <a:solidFill>
                <a:srgbClr val="000000"/>
              </a:solidFill>
              <a:prstDash val="solid"/>
              <a:round/>
              <a:headEnd type="none" w="med" len="med"/>
              <a:tailEnd type="none" w="med" len="med"/>
            </a:ln>
          </p:spPr>
        </p:sp>
        <p:sp>
          <p:nvSpPr>
            <p:cNvPr id="49165" name="Line 12"/>
            <p:cNvSpPr/>
            <p:nvPr>
              <p:custDataLst>
                <p:tags r:id="rId9"/>
              </p:custDataLst>
            </p:nvPr>
          </p:nvSpPr>
          <p:spPr>
            <a:xfrm>
              <a:off x="3843" y="108"/>
              <a:ext cx="1" cy="196"/>
            </a:xfrm>
            <a:prstGeom prst="line">
              <a:avLst/>
            </a:prstGeom>
            <a:ln w="0" cap="flat" cmpd="sng">
              <a:solidFill>
                <a:srgbClr val="000000"/>
              </a:solidFill>
              <a:prstDash val="solid"/>
              <a:round/>
              <a:headEnd type="none" w="med" len="med"/>
              <a:tailEnd type="none" w="med" len="med"/>
            </a:ln>
          </p:spPr>
        </p:sp>
        <p:sp>
          <p:nvSpPr>
            <p:cNvPr id="49166" name="Line 13"/>
            <p:cNvSpPr/>
            <p:nvPr>
              <p:custDataLst>
                <p:tags r:id="rId10"/>
              </p:custDataLst>
            </p:nvPr>
          </p:nvSpPr>
          <p:spPr>
            <a:xfrm>
              <a:off x="3843" y="569"/>
              <a:ext cx="1" cy="304"/>
            </a:xfrm>
            <a:prstGeom prst="line">
              <a:avLst/>
            </a:prstGeom>
            <a:ln w="0" cap="flat" cmpd="sng">
              <a:solidFill>
                <a:srgbClr val="000000"/>
              </a:solidFill>
              <a:prstDash val="solid"/>
              <a:round/>
              <a:headEnd type="none" w="med" len="med"/>
              <a:tailEnd type="none" w="med" len="med"/>
            </a:ln>
          </p:spPr>
        </p:sp>
        <p:sp>
          <p:nvSpPr>
            <p:cNvPr id="49167" name="Line 14"/>
            <p:cNvSpPr/>
            <p:nvPr>
              <p:custDataLst>
                <p:tags r:id="rId11"/>
              </p:custDataLst>
            </p:nvPr>
          </p:nvSpPr>
          <p:spPr>
            <a:xfrm>
              <a:off x="4507" y="118"/>
              <a:ext cx="1" cy="186"/>
            </a:xfrm>
            <a:prstGeom prst="line">
              <a:avLst/>
            </a:prstGeom>
            <a:ln w="0" cap="flat" cmpd="sng">
              <a:solidFill>
                <a:srgbClr val="000000"/>
              </a:solidFill>
              <a:prstDash val="solid"/>
              <a:round/>
              <a:headEnd type="none" w="med" len="med"/>
              <a:tailEnd type="none" w="med" len="med"/>
            </a:ln>
          </p:spPr>
        </p:sp>
        <p:sp>
          <p:nvSpPr>
            <p:cNvPr id="49168" name="Line 15"/>
            <p:cNvSpPr/>
            <p:nvPr>
              <p:custDataLst>
                <p:tags r:id="rId12"/>
              </p:custDataLst>
            </p:nvPr>
          </p:nvSpPr>
          <p:spPr>
            <a:xfrm>
              <a:off x="4507" y="579"/>
              <a:ext cx="1" cy="451"/>
            </a:xfrm>
            <a:prstGeom prst="line">
              <a:avLst/>
            </a:prstGeom>
            <a:ln w="0" cap="flat" cmpd="sng">
              <a:solidFill>
                <a:srgbClr val="000000"/>
              </a:solidFill>
              <a:prstDash val="solid"/>
              <a:round/>
              <a:headEnd type="none" w="med" len="med"/>
              <a:tailEnd type="none" w="med" len="med"/>
            </a:ln>
          </p:spPr>
        </p:sp>
        <p:sp>
          <p:nvSpPr>
            <p:cNvPr id="22545" name="Rectangle 16"/>
            <p:cNvSpPr/>
            <p:nvPr>
              <p:custDataLst>
                <p:tags r:id="rId13"/>
              </p:custDataLst>
            </p:nvPr>
          </p:nvSpPr>
          <p:spPr>
            <a:xfrm>
              <a:off x="387" y="0"/>
              <a:ext cx="135"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A1</a:t>
              </a:r>
              <a:endParaRPr lang="en-US" altLang="zh-CN" sz="1800" strike="noStrike" noProof="1" dirty="0">
                <a:latin typeface="Verdana" panose="020B0604030504040204" pitchFamily="2" charset="0"/>
                <a:ea typeface="宋体" panose="02010600030101010101" pitchFamily="2" charset="-122"/>
              </a:endParaRPr>
            </a:p>
          </p:txBody>
        </p:sp>
        <p:sp>
          <p:nvSpPr>
            <p:cNvPr id="22546" name="Rectangle 17"/>
            <p:cNvSpPr/>
            <p:nvPr>
              <p:custDataLst>
                <p:tags r:id="rId14"/>
              </p:custDataLst>
            </p:nvPr>
          </p:nvSpPr>
          <p:spPr>
            <a:xfrm>
              <a:off x="484" y="687"/>
              <a:ext cx="129"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B1</a:t>
              </a:r>
              <a:endParaRPr lang="en-US" altLang="zh-CN" sz="1800" strike="noStrike" noProof="1" dirty="0">
                <a:latin typeface="Verdana" panose="020B0604030504040204" pitchFamily="2" charset="0"/>
                <a:ea typeface="宋体" panose="02010600030101010101" pitchFamily="2" charset="-122"/>
              </a:endParaRPr>
            </a:p>
          </p:txBody>
        </p:sp>
        <p:sp>
          <p:nvSpPr>
            <p:cNvPr id="22547" name="Rectangle 18"/>
            <p:cNvSpPr/>
            <p:nvPr>
              <p:custDataLst>
                <p:tags r:id="rId15"/>
              </p:custDataLst>
            </p:nvPr>
          </p:nvSpPr>
          <p:spPr>
            <a:xfrm>
              <a:off x="3373" y="667"/>
              <a:ext cx="185"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B49</a:t>
              </a:r>
              <a:endParaRPr lang="en-US" altLang="zh-CN" sz="1800" strike="noStrike" noProof="1" dirty="0">
                <a:latin typeface="Verdana" panose="020B0604030504040204" pitchFamily="2" charset="0"/>
                <a:ea typeface="宋体" panose="02010600030101010101" pitchFamily="2" charset="-122"/>
              </a:endParaRPr>
            </a:p>
          </p:txBody>
        </p:sp>
        <p:sp>
          <p:nvSpPr>
            <p:cNvPr id="22548" name="Rectangle 19"/>
            <p:cNvSpPr/>
            <p:nvPr>
              <p:custDataLst>
                <p:tags r:id="rId16"/>
              </p:custDataLst>
            </p:nvPr>
          </p:nvSpPr>
          <p:spPr>
            <a:xfrm>
              <a:off x="3885" y="657"/>
              <a:ext cx="184"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B52</a:t>
              </a:r>
              <a:endParaRPr lang="en-US" altLang="zh-CN" sz="1800" strike="noStrike" noProof="1" dirty="0">
                <a:latin typeface="Verdana" panose="020B0604030504040204" pitchFamily="2" charset="0"/>
                <a:ea typeface="宋体" panose="02010600030101010101" pitchFamily="2" charset="-122"/>
              </a:endParaRPr>
            </a:p>
          </p:txBody>
        </p:sp>
        <p:sp>
          <p:nvSpPr>
            <p:cNvPr id="22549" name="Rectangle 20"/>
            <p:cNvSpPr/>
            <p:nvPr>
              <p:custDataLst>
                <p:tags r:id="rId17"/>
              </p:custDataLst>
            </p:nvPr>
          </p:nvSpPr>
          <p:spPr>
            <a:xfrm>
              <a:off x="4230" y="657"/>
              <a:ext cx="185"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B62</a:t>
              </a:r>
              <a:endParaRPr lang="en-US" altLang="zh-CN" sz="1800" strike="noStrike" noProof="1" dirty="0">
                <a:latin typeface="Verdana" panose="020B0604030504040204" pitchFamily="2" charset="0"/>
                <a:ea typeface="宋体" panose="02010600030101010101" pitchFamily="2" charset="-122"/>
              </a:endParaRPr>
            </a:p>
          </p:txBody>
        </p:sp>
        <p:sp>
          <p:nvSpPr>
            <p:cNvPr id="22550" name="Rectangle 21"/>
            <p:cNvSpPr/>
            <p:nvPr>
              <p:custDataLst>
                <p:tags r:id="rId18"/>
              </p:custDataLst>
            </p:nvPr>
          </p:nvSpPr>
          <p:spPr>
            <a:xfrm>
              <a:off x="3401" y="11"/>
              <a:ext cx="191"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A49</a:t>
              </a:r>
              <a:endParaRPr lang="en-US" altLang="zh-CN" sz="1800" strike="noStrike" noProof="1" dirty="0">
                <a:latin typeface="Verdana" panose="020B0604030504040204" pitchFamily="2" charset="0"/>
                <a:ea typeface="宋体" panose="02010600030101010101" pitchFamily="2" charset="-122"/>
              </a:endParaRPr>
            </a:p>
          </p:txBody>
        </p:sp>
        <p:sp>
          <p:nvSpPr>
            <p:cNvPr id="22551" name="Rectangle 22"/>
            <p:cNvSpPr/>
            <p:nvPr>
              <p:custDataLst>
                <p:tags r:id="rId19"/>
              </p:custDataLst>
            </p:nvPr>
          </p:nvSpPr>
          <p:spPr>
            <a:xfrm>
              <a:off x="3746" y="11"/>
              <a:ext cx="191"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A52</a:t>
              </a:r>
              <a:endParaRPr lang="en-US" altLang="zh-CN" sz="1800" strike="noStrike" noProof="1" dirty="0">
                <a:latin typeface="Verdana" panose="020B0604030504040204" pitchFamily="2" charset="0"/>
                <a:ea typeface="宋体" panose="02010600030101010101" pitchFamily="2" charset="-122"/>
              </a:endParaRPr>
            </a:p>
          </p:txBody>
        </p:sp>
        <p:sp>
          <p:nvSpPr>
            <p:cNvPr id="22552" name="Rectangle 23"/>
            <p:cNvSpPr/>
            <p:nvPr>
              <p:custDataLst>
                <p:tags r:id="rId20"/>
              </p:custDataLst>
            </p:nvPr>
          </p:nvSpPr>
          <p:spPr>
            <a:xfrm>
              <a:off x="4368" y="20"/>
              <a:ext cx="190" cy="178"/>
            </a:xfrm>
            <a:prstGeom prst="rect">
              <a:avLst/>
            </a:prstGeom>
            <a:noFill/>
            <a:ln w="9525">
              <a:noFill/>
            </a:ln>
          </p:spPr>
          <p:txBody>
            <a:bodyPr wrap="square" lIns="0" tIns="0" rIns="0" bIns="0" anchor="t">
              <a:spAutoFit/>
            </a:bodyPr>
            <a:p>
              <a:pPr fontAlgn="base"/>
              <a:r>
                <a:rPr lang="en-US" altLang="zh-CN" sz="975" strike="noStrike" noProof="1" dirty="0">
                  <a:solidFill>
                    <a:srgbClr val="000000"/>
                  </a:solidFill>
                  <a:latin typeface="Times New Roman" panose="02020603050405020304" charset="0"/>
                  <a:ea typeface="宋体" panose="02010600030101010101" pitchFamily="2" charset="-122"/>
                  <a:cs typeface="+mn-cs"/>
                </a:rPr>
                <a:t>A62</a:t>
              </a:r>
              <a:endParaRPr lang="en-US" altLang="zh-CN" sz="1800" strike="noStrike" noProof="1" dirty="0">
                <a:latin typeface="Verdana" panose="020B0604030504040204" pitchFamily="2" charset="0"/>
                <a:ea typeface="宋体" panose="02010600030101010101" pitchFamily="2" charset="-122"/>
              </a:endParaRPr>
            </a:p>
          </p:txBody>
        </p:sp>
        <p:grpSp>
          <p:nvGrpSpPr>
            <p:cNvPr id="49177" name="组合 24"/>
            <p:cNvGrpSpPr/>
            <p:nvPr/>
          </p:nvGrpSpPr>
          <p:grpSpPr>
            <a:xfrm>
              <a:off x="452" y="919"/>
              <a:ext cx="4055" cy="81"/>
              <a:chOff x="0" y="0"/>
              <a:chExt cx="4055" cy="81"/>
            </a:xfrm>
          </p:grpSpPr>
          <p:sp>
            <p:nvSpPr>
              <p:cNvPr id="49178" name="Line 25"/>
              <p:cNvSpPr/>
              <p:nvPr>
                <p:custDataLst>
                  <p:tags r:id="rId21"/>
                </p:custDataLst>
              </p:nvPr>
            </p:nvSpPr>
            <p:spPr>
              <a:xfrm>
                <a:off x="237" y="39"/>
                <a:ext cx="3578" cy="1"/>
              </a:xfrm>
              <a:prstGeom prst="line">
                <a:avLst/>
              </a:prstGeom>
              <a:ln w="22225" cap="flat" cmpd="sng">
                <a:solidFill>
                  <a:srgbClr val="000000"/>
                </a:solidFill>
                <a:prstDash val="solid"/>
                <a:round/>
                <a:headEnd type="none" w="med" len="med"/>
                <a:tailEnd type="none" w="med" len="med"/>
              </a:ln>
            </p:spPr>
          </p:sp>
          <p:sp>
            <p:nvSpPr>
              <p:cNvPr id="49179" name="Freeform 26"/>
              <p:cNvSpPr/>
              <p:nvPr>
                <p:custDataLst>
                  <p:tags r:id="rId22"/>
                </p:custDataLst>
              </p:nvPr>
            </p:nvSpPr>
            <p:spPr>
              <a:xfrm>
                <a:off x="0" y="0"/>
                <a:ext cx="253" cy="80"/>
              </a:xfrm>
              <a:custGeom>
                <a:avLst/>
                <a:gdLst/>
                <a:ahLst/>
                <a:cxnLst>
                  <a:cxn ang="0">
                    <a:pos x="253" y="0"/>
                  </a:cxn>
                  <a:cxn ang="0">
                    <a:pos x="0" y="41"/>
                  </a:cxn>
                  <a:cxn ang="0">
                    <a:pos x="253" y="80"/>
                  </a:cxn>
                  <a:cxn ang="0">
                    <a:pos x="253" y="0"/>
                  </a:cxn>
                </a:cxnLst>
                <a:pathLst>
                  <a:path w="253" h="80">
                    <a:moveTo>
                      <a:pt x="253" y="0"/>
                    </a:moveTo>
                    <a:lnTo>
                      <a:pt x="0" y="41"/>
                    </a:lnTo>
                    <a:lnTo>
                      <a:pt x="253" y="80"/>
                    </a:lnTo>
                    <a:lnTo>
                      <a:pt x="253" y="0"/>
                    </a:lnTo>
                    <a:close/>
                  </a:path>
                </a:pathLst>
              </a:custGeom>
              <a:solidFill>
                <a:srgbClr val="000000"/>
              </a:solidFill>
              <a:ln w="9525">
                <a:noFill/>
              </a:ln>
            </p:spPr>
            <p:txBody>
              <a:bodyPr/>
              <a:p>
                <a:endParaRPr lang="zh-CN" altLang="en-US"/>
              </a:p>
            </p:txBody>
          </p:sp>
          <p:sp>
            <p:nvSpPr>
              <p:cNvPr id="49180" name="Freeform 27"/>
              <p:cNvSpPr/>
              <p:nvPr>
                <p:custDataLst>
                  <p:tags r:id="rId23"/>
                </p:custDataLst>
              </p:nvPr>
            </p:nvSpPr>
            <p:spPr>
              <a:xfrm>
                <a:off x="3804" y="1"/>
                <a:ext cx="251" cy="80"/>
              </a:xfrm>
              <a:custGeom>
                <a:avLst/>
                <a:gdLst/>
                <a:ahLst/>
                <a:cxnLst>
                  <a:cxn ang="0">
                    <a:pos x="0" y="80"/>
                  </a:cxn>
                  <a:cxn ang="0">
                    <a:pos x="251" y="40"/>
                  </a:cxn>
                  <a:cxn ang="0">
                    <a:pos x="0" y="0"/>
                  </a:cxn>
                  <a:cxn ang="0">
                    <a:pos x="0" y="80"/>
                  </a:cxn>
                </a:cxnLst>
                <a:pathLst>
                  <a:path w="251" h="80">
                    <a:moveTo>
                      <a:pt x="0" y="80"/>
                    </a:moveTo>
                    <a:lnTo>
                      <a:pt x="251" y="40"/>
                    </a:lnTo>
                    <a:lnTo>
                      <a:pt x="0" y="0"/>
                    </a:lnTo>
                    <a:lnTo>
                      <a:pt x="0" y="80"/>
                    </a:lnTo>
                    <a:close/>
                  </a:path>
                </a:pathLst>
              </a:custGeom>
              <a:solidFill>
                <a:srgbClr val="000000"/>
              </a:solidFill>
              <a:ln w="9525">
                <a:noFill/>
              </a:ln>
            </p:spPr>
            <p:txBody>
              <a:bodyPr/>
              <a:p>
                <a:endParaRPr lang="zh-CN" altLang="en-US"/>
              </a:p>
            </p:txBody>
          </p:sp>
        </p:grpSp>
        <p:sp>
          <p:nvSpPr>
            <p:cNvPr id="49181" name="Rectangle 28"/>
            <p:cNvSpPr/>
            <p:nvPr>
              <p:custDataLst>
                <p:tags r:id="rId24"/>
              </p:custDataLst>
            </p:nvPr>
          </p:nvSpPr>
          <p:spPr>
            <a:xfrm>
              <a:off x="2032" y="902"/>
              <a:ext cx="802" cy="118"/>
            </a:xfrm>
            <a:prstGeom prst="rect">
              <a:avLst/>
            </a:prstGeom>
            <a:solidFill>
              <a:srgbClr val="FFFFFF"/>
            </a:solidFill>
            <a:ln w="0" cap="flat" cmpd="sng">
              <a:solidFill>
                <a:srgbClr val="FFFFFF"/>
              </a:solidFill>
              <a:prstDash val="solid"/>
              <a:miter/>
              <a:headEnd type="none" w="med" len="med"/>
              <a:tailEnd type="none" w="med" len="med"/>
            </a:ln>
          </p:spPr>
          <p:txBody>
            <a:bodyPr anchor="t" anchorCtr="0"/>
            <a:p>
              <a:endParaRPr lang="zh-CN" altLang="en-US" sz="100" dirty="0">
                <a:latin typeface="Verdana" panose="020B0604030504040204" pitchFamily="2" charset="0"/>
                <a:ea typeface="华文彩云" panose="02010800040101010101" pitchFamily="2" charset="-122"/>
              </a:endParaRPr>
            </a:p>
          </p:txBody>
        </p:sp>
        <p:sp>
          <p:nvSpPr>
            <p:cNvPr id="22558" name="Rectangle 29"/>
            <p:cNvSpPr/>
            <p:nvPr>
              <p:custDataLst>
                <p:tags r:id="rId25"/>
              </p:custDataLst>
            </p:nvPr>
          </p:nvSpPr>
          <p:spPr>
            <a:xfrm>
              <a:off x="2198" y="893"/>
              <a:ext cx="249"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77.48</a:t>
              </a:r>
              <a:endParaRPr lang="zh-CN" altLang="en-US" sz="1800" strike="noStrike" noProof="1" dirty="0">
                <a:latin typeface="Verdana" panose="020B0604030504040204" pitchFamily="2" charset="0"/>
                <a:ea typeface="宋体" panose="02010600030101010101" pitchFamily="2" charset="-122"/>
              </a:endParaRPr>
            </a:p>
          </p:txBody>
        </p:sp>
        <p:sp>
          <p:nvSpPr>
            <p:cNvPr id="22559" name="Rectangle 30"/>
            <p:cNvSpPr/>
            <p:nvPr>
              <p:custDataLst>
                <p:tags r:id="rId26"/>
              </p:custDataLst>
            </p:nvPr>
          </p:nvSpPr>
          <p:spPr>
            <a:xfrm>
              <a:off x="3622" y="834"/>
              <a:ext cx="194"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1.19</a:t>
              </a:r>
              <a:endParaRPr lang="zh-CN" altLang="en-US" sz="1800" strike="noStrike" noProof="1" dirty="0">
                <a:latin typeface="Verdana" panose="020B0604030504040204" pitchFamily="2" charset="0"/>
                <a:ea typeface="宋体" panose="02010600030101010101" pitchFamily="2" charset="-122"/>
              </a:endParaRPr>
            </a:p>
          </p:txBody>
        </p:sp>
        <p:sp>
          <p:nvSpPr>
            <p:cNvPr id="49184" name="Line 31"/>
            <p:cNvSpPr/>
            <p:nvPr>
              <p:custDataLst>
                <p:tags r:id="rId27"/>
              </p:custDataLst>
            </p:nvPr>
          </p:nvSpPr>
          <p:spPr>
            <a:xfrm>
              <a:off x="1189" y="579"/>
              <a:ext cx="1" cy="216"/>
            </a:xfrm>
            <a:prstGeom prst="line">
              <a:avLst/>
            </a:prstGeom>
            <a:ln w="0" cap="flat" cmpd="sng">
              <a:solidFill>
                <a:srgbClr val="000000"/>
              </a:solidFill>
              <a:prstDash val="solid"/>
              <a:round/>
              <a:headEnd type="none" w="med" len="med"/>
              <a:tailEnd type="none" w="med" len="med"/>
            </a:ln>
          </p:spPr>
        </p:sp>
        <p:sp>
          <p:nvSpPr>
            <p:cNvPr id="49185" name="Line 32"/>
            <p:cNvSpPr/>
            <p:nvPr>
              <p:custDataLst>
                <p:tags r:id="rId28"/>
              </p:custDataLst>
            </p:nvPr>
          </p:nvSpPr>
          <p:spPr>
            <a:xfrm>
              <a:off x="1258" y="549"/>
              <a:ext cx="1" cy="236"/>
            </a:xfrm>
            <a:prstGeom prst="line">
              <a:avLst/>
            </a:prstGeom>
            <a:ln w="0" cap="flat" cmpd="sng">
              <a:solidFill>
                <a:srgbClr val="000000"/>
              </a:solidFill>
              <a:prstDash val="solid"/>
              <a:round/>
              <a:headEnd type="none" w="med" len="med"/>
              <a:tailEnd type="none" w="med" len="med"/>
            </a:ln>
          </p:spPr>
        </p:sp>
        <p:sp>
          <p:nvSpPr>
            <p:cNvPr id="22562" name="Rectangle 33"/>
            <p:cNvSpPr/>
            <p:nvPr>
              <p:custDataLst>
                <p:tags r:id="rId29"/>
              </p:custDataLst>
            </p:nvPr>
          </p:nvSpPr>
          <p:spPr>
            <a:xfrm>
              <a:off x="1092" y="765"/>
              <a:ext cx="194"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1.27</a:t>
              </a:r>
              <a:endParaRPr lang="zh-CN" altLang="en-US" sz="1800" strike="noStrike" noProof="1" dirty="0">
                <a:latin typeface="Verdana" panose="020B0604030504040204" pitchFamily="2" charset="0"/>
                <a:ea typeface="宋体" panose="02010600030101010101" pitchFamily="2" charset="-122"/>
              </a:endParaRPr>
            </a:p>
          </p:txBody>
        </p:sp>
        <p:grpSp>
          <p:nvGrpSpPr>
            <p:cNvPr id="49187" name="组合 34"/>
            <p:cNvGrpSpPr/>
            <p:nvPr/>
          </p:nvGrpSpPr>
          <p:grpSpPr>
            <a:xfrm>
              <a:off x="1005" y="708"/>
              <a:ext cx="184" cy="67"/>
              <a:chOff x="0" y="0"/>
              <a:chExt cx="184" cy="67"/>
            </a:xfrm>
          </p:grpSpPr>
          <p:sp>
            <p:nvSpPr>
              <p:cNvPr id="49188" name="Line 35"/>
              <p:cNvSpPr/>
              <p:nvPr>
                <p:custDataLst>
                  <p:tags r:id="rId30"/>
                </p:custDataLst>
              </p:nvPr>
            </p:nvSpPr>
            <p:spPr>
              <a:xfrm>
                <a:off x="0" y="33"/>
                <a:ext cx="67" cy="1"/>
              </a:xfrm>
              <a:prstGeom prst="line">
                <a:avLst/>
              </a:prstGeom>
              <a:ln w="22225" cap="flat" cmpd="sng">
                <a:solidFill>
                  <a:srgbClr val="000000"/>
                </a:solidFill>
                <a:prstDash val="solid"/>
                <a:round/>
                <a:headEnd type="none" w="med" len="med"/>
                <a:tailEnd type="none" w="med" len="med"/>
              </a:ln>
            </p:spPr>
          </p:sp>
          <p:sp>
            <p:nvSpPr>
              <p:cNvPr id="49189" name="Freeform 36"/>
              <p:cNvSpPr/>
              <p:nvPr>
                <p:custDataLst>
                  <p:tags r:id="rId31"/>
                </p:custDataLst>
              </p:nvPr>
            </p:nvSpPr>
            <p:spPr>
              <a:xfrm>
                <a:off x="62" y="0"/>
                <a:ext cx="122" cy="67"/>
              </a:xfrm>
              <a:custGeom>
                <a:avLst/>
                <a:gdLst/>
                <a:ahLst/>
                <a:cxnLst>
                  <a:cxn ang="0">
                    <a:pos x="0" y="67"/>
                  </a:cxn>
                  <a:cxn ang="0">
                    <a:pos x="122" y="33"/>
                  </a:cxn>
                  <a:cxn ang="0">
                    <a:pos x="0" y="0"/>
                  </a:cxn>
                  <a:cxn ang="0">
                    <a:pos x="0" y="67"/>
                  </a:cxn>
                </a:cxnLst>
                <a:pathLst>
                  <a:path w="122" h="67">
                    <a:moveTo>
                      <a:pt x="0" y="67"/>
                    </a:moveTo>
                    <a:lnTo>
                      <a:pt x="122" y="33"/>
                    </a:lnTo>
                    <a:lnTo>
                      <a:pt x="0" y="0"/>
                    </a:lnTo>
                    <a:lnTo>
                      <a:pt x="0" y="67"/>
                    </a:lnTo>
                    <a:close/>
                  </a:path>
                </a:pathLst>
              </a:custGeom>
              <a:solidFill>
                <a:srgbClr val="000000"/>
              </a:solidFill>
              <a:ln w="9525">
                <a:noFill/>
              </a:ln>
            </p:spPr>
            <p:txBody>
              <a:bodyPr/>
              <a:p>
                <a:endParaRPr lang="zh-CN" altLang="en-US"/>
              </a:p>
            </p:txBody>
          </p:sp>
        </p:grpSp>
        <p:grpSp>
          <p:nvGrpSpPr>
            <p:cNvPr id="49190" name="组合 37"/>
            <p:cNvGrpSpPr/>
            <p:nvPr/>
          </p:nvGrpSpPr>
          <p:grpSpPr>
            <a:xfrm>
              <a:off x="3438" y="786"/>
              <a:ext cx="184" cy="67"/>
              <a:chOff x="0" y="0"/>
              <a:chExt cx="184" cy="67"/>
            </a:xfrm>
          </p:grpSpPr>
          <p:sp>
            <p:nvSpPr>
              <p:cNvPr id="49191" name="Line 38"/>
              <p:cNvSpPr/>
              <p:nvPr>
                <p:custDataLst>
                  <p:tags r:id="rId32"/>
                </p:custDataLst>
              </p:nvPr>
            </p:nvSpPr>
            <p:spPr>
              <a:xfrm>
                <a:off x="0" y="33"/>
                <a:ext cx="67" cy="1"/>
              </a:xfrm>
              <a:prstGeom prst="line">
                <a:avLst/>
              </a:prstGeom>
              <a:ln w="22225" cap="flat" cmpd="sng">
                <a:solidFill>
                  <a:srgbClr val="000000"/>
                </a:solidFill>
                <a:prstDash val="solid"/>
                <a:round/>
                <a:headEnd type="none" w="med" len="med"/>
                <a:tailEnd type="none" w="med" len="med"/>
              </a:ln>
            </p:spPr>
          </p:sp>
          <p:sp>
            <p:nvSpPr>
              <p:cNvPr id="49192" name="Freeform 39"/>
              <p:cNvSpPr/>
              <p:nvPr>
                <p:custDataLst>
                  <p:tags r:id="rId33"/>
                </p:custDataLst>
              </p:nvPr>
            </p:nvSpPr>
            <p:spPr>
              <a:xfrm>
                <a:off x="62" y="0"/>
                <a:ext cx="122" cy="67"/>
              </a:xfrm>
              <a:custGeom>
                <a:avLst/>
                <a:gdLst/>
                <a:ahLst/>
                <a:cxnLst>
                  <a:cxn ang="0">
                    <a:pos x="0" y="67"/>
                  </a:cxn>
                  <a:cxn ang="0">
                    <a:pos x="122" y="33"/>
                  </a:cxn>
                  <a:cxn ang="0">
                    <a:pos x="0" y="0"/>
                  </a:cxn>
                  <a:cxn ang="0">
                    <a:pos x="0" y="67"/>
                  </a:cxn>
                </a:cxnLst>
                <a:pathLst>
                  <a:path w="122" h="67">
                    <a:moveTo>
                      <a:pt x="0" y="67"/>
                    </a:moveTo>
                    <a:lnTo>
                      <a:pt x="122" y="33"/>
                    </a:lnTo>
                    <a:lnTo>
                      <a:pt x="0" y="0"/>
                    </a:lnTo>
                    <a:lnTo>
                      <a:pt x="0" y="67"/>
                    </a:lnTo>
                    <a:close/>
                  </a:path>
                </a:pathLst>
              </a:custGeom>
              <a:solidFill>
                <a:srgbClr val="000000"/>
              </a:solidFill>
              <a:ln w="9525">
                <a:noFill/>
              </a:ln>
            </p:spPr>
            <p:txBody>
              <a:bodyPr/>
              <a:p>
                <a:endParaRPr lang="zh-CN" altLang="en-US"/>
              </a:p>
            </p:txBody>
          </p:sp>
        </p:grpSp>
        <p:grpSp>
          <p:nvGrpSpPr>
            <p:cNvPr id="49193" name="组合 40"/>
            <p:cNvGrpSpPr/>
            <p:nvPr/>
          </p:nvGrpSpPr>
          <p:grpSpPr>
            <a:xfrm>
              <a:off x="3850" y="786"/>
              <a:ext cx="184" cy="67"/>
              <a:chOff x="0" y="0"/>
              <a:chExt cx="184" cy="67"/>
            </a:xfrm>
          </p:grpSpPr>
          <p:sp>
            <p:nvSpPr>
              <p:cNvPr id="49194" name="Line 41"/>
              <p:cNvSpPr/>
              <p:nvPr>
                <p:custDataLst>
                  <p:tags r:id="rId34"/>
                </p:custDataLst>
              </p:nvPr>
            </p:nvSpPr>
            <p:spPr>
              <a:xfrm flipH="1">
                <a:off x="118" y="35"/>
                <a:ext cx="66" cy="1"/>
              </a:xfrm>
              <a:prstGeom prst="line">
                <a:avLst/>
              </a:prstGeom>
              <a:ln w="22225" cap="flat" cmpd="sng">
                <a:solidFill>
                  <a:srgbClr val="000000"/>
                </a:solidFill>
                <a:prstDash val="solid"/>
                <a:round/>
                <a:headEnd type="none" w="med" len="med"/>
                <a:tailEnd type="none" w="med" len="med"/>
              </a:ln>
            </p:spPr>
          </p:sp>
          <p:sp>
            <p:nvSpPr>
              <p:cNvPr id="49195" name="Freeform 42"/>
              <p:cNvSpPr/>
              <p:nvPr>
                <p:custDataLst>
                  <p:tags r:id="rId35"/>
                </p:custDataLst>
              </p:nvPr>
            </p:nvSpPr>
            <p:spPr>
              <a:xfrm>
                <a:off x="0" y="0"/>
                <a:ext cx="122" cy="67"/>
              </a:xfrm>
              <a:custGeom>
                <a:avLst/>
                <a:gdLst/>
                <a:ahLst/>
                <a:cxnLst>
                  <a:cxn ang="0">
                    <a:pos x="122" y="0"/>
                  </a:cxn>
                  <a:cxn ang="0">
                    <a:pos x="0" y="35"/>
                  </a:cxn>
                  <a:cxn ang="0">
                    <a:pos x="122" y="67"/>
                  </a:cxn>
                  <a:cxn ang="0">
                    <a:pos x="122" y="0"/>
                  </a:cxn>
                </a:cxnLst>
                <a:pathLst>
                  <a:path w="122" h="67">
                    <a:moveTo>
                      <a:pt x="122" y="0"/>
                    </a:moveTo>
                    <a:lnTo>
                      <a:pt x="0" y="35"/>
                    </a:lnTo>
                    <a:lnTo>
                      <a:pt x="122" y="67"/>
                    </a:lnTo>
                    <a:lnTo>
                      <a:pt x="122" y="0"/>
                    </a:lnTo>
                    <a:close/>
                  </a:path>
                </a:pathLst>
              </a:custGeom>
              <a:solidFill>
                <a:srgbClr val="000000"/>
              </a:solidFill>
              <a:ln w="9525">
                <a:noFill/>
              </a:ln>
            </p:spPr>
            <p:txBody>
              <a:bodyPr/>
              <a:p>
                <a:endParaRPr lang="zh-CN" altLang="en-US"/>
              </a:p>
            </p:txBody>
          </p:sp>
        </p:grpSp>
        <p:grpSp>
          <p:nvGrpSpPr>
            <p:cNvPr id="49196" name="组合 43"/>
            <p:cNvGrpSpPr/>
            <p:nvPr/>
          </p:nvGrpSpPr>
          <p:grpSpPr>
            <a:xfrm>
              <a:off x="1251" y="708"/>
              <a:ext cx="185" cy="67"/>
              <a:chOff x="0" y="0"/>
              <a:chExt cx="185" cy="67"/>
            </a:xfrm>
          </p:grpSpPr>
          <p:sp>
            <p:nvSpPr>
              <p:cNvPr id="49197" name="Line 44"/>
              <p:cNvSpPr/>
              <p:nvPr>
                <p:custDataLst>
                  <p:tags r:id="rId36"/>
                </p:custDataLst>
              </p:nvPr>
            </p:nvSpPr>
            <p:spPr>
              <a:xfrm flipH="1">
                <a:off x="118" y="34"/>
                <a:ext cx="67" cy="1"/>
              </a:xfrm>
              <a:prstGeom prst="line">
                <a:avLst/>
              </a:prstGeom>
              <a:ln w="22225" cap="flat" cmpd="sng">
                <a:solidFill>
                  <a:srgbClr val="000000"/>
                </a:solidFill>
                <a:prstDash val="solid"/>
                <a:round/>
                <a:headEnd type="none" w="med" len="med"/>
                <a:tailEnd type="none" w="med" len="med"/>
              </a:ln>
            </p:spPr>
          </p:sp>
          <p:sp>
            <p:nvSpPr>
              <p:cNvPr id="49198" name="Freeform 45"/>
              <p:cNvSpPr/>
              <p:nvPr>
                <p:custDataLst>
                  <p:tags r:id="rId37"/>
                </p:custDataLst>
              </p:nvPr>
            </p:nvSpPr>
            <p:spPr>
              <a:xfrm>
                <a:off x="0" y="0"/>
                <a:ext cx="123" cy="67"/>
              </a:xfrm>
              <a:custGeom>
                <a:avLst/>
                <a:gdLst/>
                <a:ahLst/>
                <a:cxnLst>
                  <a:cxn ang="0">
                    <a:pos x="123" y="0"/>
                  </a:cxn>
                  <a:cxn ang="0">
                    <a:pos x="0" y="34"/>
                  </a:cxn>
                  <a:cxn ang="0">
                    <a:pos x="123" y="67"/>
                  </a:cxn>
                  <a:cxn ang="0">
                    <a:pos x="123" y="0"/>
                  </a:cxn>
                </a:cxnLst>
                <a:pathLst>
                  <a:path w="123" h="67">
                    <a:moveTo>
                      <a:pt x="123" y="0"/>
                    </a:moveTo>
                    <a:lnTo>
                      <a:pt x="0" y="34"/>
                    </a:lnTo>
                    <a:lnTo>
                      <a:pt x="123" y="67"/>
                    </a:lnTo>
                    <a:lnTo>
                      <a:pt x="123" y="0"/>
                    </a:lnTo>
                    <a:close/>
                  </a:path>
                </a:pathLst>
              </a:custGeom>
              <a:solidFill>
                <a:srgbClr val="000000"/>
              </a:solidFill>
              <a:ln w="9525">
                <a:noFill/>
              </a:ln>
            </p:spPr>
            <p:txBody>
              <a:bodyPr/>
              <a:p>
                <a:endParaRPr lang="zh-CN" altLang="en-US"/>
              </a:p>
            </p:txBody>
          </p:sp>
        </p:grpSp>
        <p:sp>
          <p:nvSpPr>
            <p:cNvPr id="22575" name="Rectangle 46"/>
            <p:cNvSpPr/>
            <p:nvPr>
              <p:custDataLst>
                <p:tags r:id="rId38"/>
              </p:custDataLst>
            </p:nvPr>
          </p:nvSpPr>
          <p:spPr>
            <a:xfrm>
              <a:off x="1908" y="706"/>
              <a:ext cx="505" cy="178"/>
            </a:xfrm>
            <a:prstGeom prst="rect">
              <a:avLst/>
            </a:prstGeom>
            <a:noFill/>
            <a:ln w="9525">
              <a:noFill/>
            </a:ln>
          </p:spPr>
          <p:txBody>
            <a:bodyPr wrap="square" lIns="0" tIns="0" rIns="0" bIns="0" anchor="t">
              <a:spAutoFit/>
            </a:bodyPr>
            <a:p>
              <a:pPr fontAlgn="base"/>
              <a:r>
                <a:rPr lang="zh-CN" altLang="en-US" sz="975" strike="noStrike" noProof="1" dirty="0">
                  <a:solidFill>
                    <a:srgbClr val="000000"/>
                  </a:solidFill>
                  <a:latin typeface="Times New Roman" panose="02020603050405020304" charset="0"/>
                  <a:ea typeface="宋体" panose="02010600030101010101" pitchFamily="2" charset="-122"/>
                  <a:cs typeface="+mn-cs"/>
                </a:rPr>
                <a:t>单位：</a:t>
              </a:r>
              <a:r>
                <a:rPr lang="en-US" altLang="zh-CN" sz="975" strike="noStrike" noProof="1" dirty="0">
                  <a:solidFill>
                    <a:srgbClr val="000000"/>
                  </a:solidFill>
                  <a:latin typeface="Times New Roman" panose="02020603050405020304" charset="0"/>
                  <a:ea typeface="宋体" panose="02010600030101010101" pitchFamily="2" charset="-122"/>
                  <a:cs typeface="+mn-cs"/>
                </a:rPr>
                <a:t>mm</a:t>
              </a:r>
              <a:endParaRPr lang="en-US" altLang="zh-CN" sz="1800" strike="noStrike" noProof="1" dirty="0">
                <a:latin typeface="Verdana" panose="020B0604030504040204" pitchFamily="2" charset="0"/>
                <a:ea typeface="宋体" panose="02010600030101010101" pitchFamily="2" charset="-122"/>
              </a:endParaRPr>
            </a:p>
          </p:txBody>
        </p:sp>
      </p:grpSp>
      <p:pic>
        <p:nvPicPr>
          <p:cNvPr id="49200" name="图片 47"/>
          <p:cNvPicPr>
            <a:picLocks noChangeAspect="1"/>
          </p:cNvPicPr>
          <p:nvPr>
            <p:custDataLst>
              <p:tags r:id="rId39"/>
            </p:custDataLst>
          </p:nvPr>
        </p:nvPicPr>
        <p:blipFill>
          <a:blip r:embed="rId40"/>
          <a:stretch>
            <a:fillRect/>
          </a:stretch>
        </p:blipFill>
        <p:spPr>
          <a:xfrm>
            <a:off x="5724525" y="1275715"/>
            <a:ext cx="3040063" cy="2959100"/>
          </a:xfrm>
          <a:prstGeom prst="rect">
            <a:avLst/>
          </a:prstGeom>
          <a:noFill/>
          <a:ln w="9525">
            <a:noFill/>
          </a:ln>
        </p:spPr>
      </p:pic>
      <p:pic>
        <p:nvPicPr>
          <p:cNvPr id="49201" name="图片 48"/>
          <p:cNvPicPr>
            <a:picLocks noChangeAspect="1"/>
          </p:cNvPicPr>
          <p:nvPr>
            <p:custDataLst>
              <p:tags r:id="rId41"/>
            </p:custDataLst>
          </p:nvPr>
        </p:nvPicPr>
        <p:blipFill>
          <a:blip r:embed="rId42"/>
          <a:stretch>
            <a:fillRect/>
          </a:stretch>
        </p:blipFill>
        <p:spPr>
          <a:xfrm>
            <a:off x="1797685" y="2427923"/>
            <a:ext cx="2381250" cy="1785937"/>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x-none" sz="1800" dirty="0">
                <a:latin typeface="宋体" panose="02010600030101010101" pitchFamily="2" charset="-122"/>
                <a:ea typeface="+mn-ea"/>
                <a:sym typeface="+mn-ea"/>
              </a:rPr>
              <a:t>PCI</a:t>
            </a:r>
            <a:r>
              <a:rPr lang="zh-CN" altLang="en-US" sz="1800" dirty="0">
                <a:latin typeface="宋体" panose="02010600030101010101" pitchFamily="2" charset="-122"/>
                <a:ea typeface="+mn-ea"/>
                <a:sym typeface="+mn-ea"/>
              </a:rPr>
              <a:t>总线的主要特点</a:t>
            </a:r>
            <a:endParaRPr kumimoji="0" lang="en-US" altLang="x-none"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2" name="Picture 39"/>
          <p:cNvPicPr>
            <a:picLocks noChangeAspect="1"/>
          </p:cNvPicPr>
          <p:nvPr>
            <p:custDataLst>
              <p:tags r:id="rId1"/>
            </p:custDataLst>
          </p:nvPr>
        </p:nvPicPr>
        <p:blipFill>
          <a:blip r:embed="rId2"/>
          <a:stretch>
            <a:fillRect/>
          </a:stretch>
        </p:blipFill>
        <p:spPr>
          <a:xfrm>
            <a:off x="1963738" y="2025650"/>
            <a:ext cx="1419225" cy="1112838"/>
          </a:xfrm>
          <a:prstGeom prst="rect">
            <a:avLst/>
          </a:prstGeom>
          <a:noFill/>
          <a:ln w="9525">
            <a:noFill/>
          </a:ln>
        </p:spPr>
      </p:pic>
      <p:sp>
        <p:nvSpPr>
          <p:cNvPr id="4" name="TextBox 24"/>
          <p:cNvSpPr txBox="1"/>
          <p:nvPr>
            <p:custDataLst>
              <p:tags r:id="rId3"/>
            </p:custDataLst>
          </p:nvPr>
        </p:nvSpPr>
        <p:spPr>
          <a:xfrm>
            <a:off x="2287588" y="2436813"/>
            <a:ext cx="788987" cy="368300"/>
          </a:xfrm>
          <a:prstGeom prst="rect">
            <a:avLst/>
          </a:prstGeom>
          <a:noFill/>
          <a:ln w="9525">
            <a:noFill/>
          </a:ln>
        </p:spPr>
        <p:txBody>
          <a:bodyPr anchor="t" anchorCtr="0">
            <a:spAutoFit/>
          </a:bodyPr>
          <a:p>
            <a:r>
              <a:rPr lang="zh-CN" altLang="en-US" dirty="0">
                <a:solidFill>
                  <a:schemeClr val="bg1"/>
                </a:solidFill>
                <a:latin typeface="微软雅黑" panose="020B0503020204020204" charset="-122"/>
                <a:ea typeface="微软雅黑" panose="020B0503020204020204" charset="-122"/>
              </a:rPr>
              <a:t>特点</a:t>
            </a:r>
            <a:endParaRPr lang="zh-CN" altLang="en-US" dirty="0">
              <a:solidFill>
                <a:schemeClr val="bg1"/>
              </a:solidFill>
              <a:latin typeface="微软雅黑" panose="020B0503020204020204" charset="-122"/>
              <a:ea typeface="微软雅黑" panose="020B0503020204020204" charset="-122"/>
            </a:endParaRPr>
          </a:p>
        </p:txBody>
      </p:sp>
      <p:sp>
        <p:nvSpPr>
          <p:cNvPr id="5" name="Rectangle 6"/>
          <p:cNvSpPr/>
          <p:nvPr>
            <p:custDataLst>
              <p:tags r:id="rId4"/>
            </p:custDataLst>
          </p:nvPr>
        </p:nvSpPr>
        <p:spPr>
          <a:xfrm>
            <a:off x="3386138" y="1600200"/>
            <a:ext cx="4433887" cy="323850"/>
          </a:xfrm>
          <a:prstGeom prst="rect">
            <a:avLst/>
          </a:prstGeom>
          <a:noFill/>
          <a:ln w="9525">
            <a:noFill/>
          </a:ln>
        </p:spPr>
        <p:txBody>
          <a:bodyPr anchor="t" anchorCtr="0"/>
          <a:p>
            <a:pPr marL="342900" indent="-342900">
              <a:spcBef>
                <a:spcPct val="20000"/>
              </a:spcBef>
              <a:buClr>
                <a:srgbClr val="FF3300"/>
              </a:buClr>
              <a:buFont typeface="Wingdings" panose="05000000000000000000" pitchFamily="2" charset="2"/>
              <a:buChar char="n"/>
            </a:pPr>
            <a:r>
              <a:rPr lang="zh-CN" altLang="en-US" dirty="0">
                <a:latin typeface="微软雅黑" panose="020B0503020204020204" charset="-122"/>
                <a:ea typeface="微软雅黑" panose="020B0503020204020204" charset="-122"/>
              </a:rPr>
              <a:t>独立于微处理器</a:t>
            </a:r>
            <a:endParaRPr lang="zh-CN" altLang="en-US" dirty="0">
              <a:latin typeface="微软雅黑" panose="020B0503020204020204" charset="-122"/>
              <a:ea typeface="微软雅黑" panose="020B0503020204020204" charset="-122"/>
            </a:endParaRPr>
          </a:p>
        </p:txBody>
      </p:sp>
      <p:sp>
        <p:nvSpPr>
          <p:cNvPr id="6" name="Line 10"/>
          <p:cNvSpPr/>
          <p:nvPr>
            <p:custDataLst>
              <p:tags r:id="rId5"/>
            </p:custDataLst>
          </p:nvPr>
        </p:nvSpPr>
        <p:spPr>
          <a:xfrm>
            <a:off x="3492500" y="1951038"/>
            <a:ext cx="2054225" cy="0"/>
          </a:xfrm>
          <a:prstGeom prst="line">
            <a:avLst/>
          </a:prstGeom>
          <a:ln w="9525" cap="flat" cmpd="sng">
            <a:solidFill>
              <a:srgbClr val="5FA7F7"/>
            </a:solidFill>
            <a:prstDash val="solid"/>
            <a:round/>
            <a:headEnd type="none" w="med" len="med"/>
            <a:tailEnd type="none" w="med" len="med"/>
          </a:ln>
        </p:spPr>
        <p:txBody>
          <a:bodyPr anchor="t" anchorCtr="0"/>
          <a:p>
            <a:endParaRPr lang="zh-CN" altLang="en-US" sz="100">
              <a:latin typeface="Calibri" panose="020F0502020204030204" pitchFamily="34" charset="0"/>
              <a:ea typeface="宋体" panose="02010600030101010101" pitchFamily="2" charset="-122"/>
            </a:endParaRPr>
          </a:p>
        </p:txBody>
      </p:sp>
      <p:sp>
        <p:nvSpPr>
          <p:cNvPr id="50182" name="Rectangle 6"/>
          <p:cNvSpPr/>
          <p:nvPr>
            <p:custDataLst>
              <p:tags r:id="rId6"/>
            </p:custDataLst>
          </p:nvPr>
        </p:nvSpPr>
        <p:spPr>
          <a:xfrm>
            <a:off x="3375025" y="2084388"/>
            <a:ext cx="4445000" cy="323850"/>
          </a:xfrm>
          <a:prstGeom prst="rect">
            <a:avLst/>
          </a:prstGeom>
          <a:noFill/>
          <a:ln w="9525">
            <a:noFill/>
          </a:ln>
        </p:spPr>
        <p:txBody>
          <a:bodyPr anchor="t" anchorCtr="0"/>
          <a:p>
            <a:pPr marL="342900" indent="-342900">
              <a:spcBef>
                <a:spcPct val="20000"/>
              </a:spcBef>
              <a:buClr>
                <a:srgbClr val="FF3300"/>
              </a:buClr>
              <a:buFont typeface="Wingdings" panose="05000000000000000000" pitchFamily="2" charset="2"/>
              <a:buChar char="n"/>
            </a:pPr>
            <a:r>
              <a:rPr lang="zh-CN" altLang="en-US" dirty="0">
                <a:latin typeface="微软雅黑" panose="020B0503020204020204" charset="-122"/>
                <a:ea typeface="微软雅黑" panose="020B0503020204020204" charset="-122"/>
              </a:rPr>
              <a:t>多总线共存</a:t>
            </a:r>
            <a:endParaRPr lang="zh-CN" altLang="en-US" dirty="0">
              <a:latin typeface="微软雅黑" panose="020B0503020204020204" charset="-122"/>
              <a:ea typeface="微软雅黑" panose="020B0503020204020204" charset="-122"/>
            </a:endParaRPr>
          </a:p>
          <a:p>
            <a:pPr marL="342900" indent="-342900">
              <a:spcBef>
                <a:spcPct val="20000"/>
              </a:spcBef>
              <a:buClr>
                <a:srgbClr val="FF3300"/>
              </a:buClr>
            </a:pPr>
            <a:endParaRPr lang="zh-CN" altLang="en-US" sz="2400" dirty="0">
              <a:latin typeface="微软雅黑" panose="020B0503020204020204" charset="-122"/>
              <a:ea typeface="微软雅黑" panose="020B0503020204020204" charset="-122"/>
            </a:endParaRPr>
          </a:p>
        </p:txBody>
      </p:sp>
      <p:sp>
        <p:nvSpPr>
          <p:cNvPr id="7" name="Line 11"/>
          <p:cNvSpPr/>
          <p:nvPr>
            <p:custDataLst>
              <p:tags r:id="rId7"/>
            </p:custDataLst>
          </p:nvPr>
        </p:nvSpPr>
        <p:spPr>
          <a:xfrm flipV="1">
            <a:off x="3508375" y="2409825"/>
            <a:ext cx="1993900" cy="0"/>
          </a:xfrm>
          <a:prstGeom prst="line">
            <a:avLst/>
          </a:prstGeom>
          <a:ln w="9525" cap="flat" cmpd="sng">
            <a:solidFill>
              <a:srgbClr val="5FA7F7"/>
            </a:solidFill>
            <a:prstDash val="solid"/>
            <a:round/>
            <a:headEnd type="none" w="med" len="med"/>
            <a:tailEnd type="none" w="med" len="med"/>
          </a:ln>
        </p:spPr>
        <p:txBody>
          <a:bodyPr anchor="t" anchorCtr="0"/>
          <a:p>
            <a:endParaRPr lang="zh-CN" altLang="en-US" sz="100">
              <a:latin typeface="Calibri" panose="020F0502020204030204" pitchFamily="34" charset="0"/>
              <a:ea typeface="宋体" panose="02010600030101010101" pitchFamily="2" charset="-122"/>
            </a:endParaRPr>
          </a:p>
        </p:txBody>
      </p:sp>
      <p:sp>
        <p:nvSpPr>
          <p:cNvPr id="8" name="Rectangle 6"/>
          <p:cNvSpPr/>
          <p:nvPr>
            <p:custDataLst>
              <p:tags r:id="rId8"/>
            </p:custDataLst>
          </p:nvPr>
        </p:nvSpPr>
        <p:spPr>
          <a:xfrm>
            <a:off x="3375025" y="2530475"/>
            <a:ext cx="3398838" cy="323850"/>
          </a:xfrm>
          <a:prstGeom prst="rect">
            <a:avLst/>
          </a:prstGeom>
          <a:noFill/>
          <a:ln w="9525">
            <a:noFill/>
          </a:ln>
        </p:spPr>
        <p:txBody>
          <a:bodyPr anchor="t" anchorCtr="0"/>
          <a:p>
            <a:pPr marL="342900" indent="-342900">
              <a:spcBef>
                <a:spcPct val="20000"/>
              </a:spcBef>
              <a:buClr>
                <a:srgbClr val="FF3300"/>
              </a:buClr>
              <a:buFont typeface="Wingdings" panose="05000000000000000000" pitchFamily="2" charset="2"/>
              <a:buChar char="n"/>
            </a:pPr>
            <a:r>
              <a:rPr lang="zh-CN" altLang="en-US" dirty="0">
                <a:latin typeface="微软雅黑" panose="020B0503020204020204" charset="-122"/>
                <a:ea typeface="微软雅黑" panose="020B0503020204020204" charset="-122"/>
                <a:cs typeface="微软雅黑" panose="020B0503020204020204" charset="-122"/>
              </a:rPr>
              <a:t>支持突发（</a:t>
            </a:r>
            <a:r>
              <a:rPr lang="en-US" altLang="zh-CN" dirty="0">
                <a:latin typeface="微软雅黑" panose="020B0503020204020204" charset="-122"/>
                <a:ea typeface="微软雅黑" panose="020B0503020204020204" charset="-122"/>
                <a:cs typeface="微软雅黑" panose="020B0503020204020204" charset="-122"/>
              </a:rPr>
              <a:t>Burst</a:t>
            </a:r>
            <a:r>
              <a:rPr lang="zh-CN" altLang="en-US" dirty="0">
                <a:latin typeface="微软雅黑" panose="020B0503020204020204" charset="-122"/>
                <a:ea typeface="微软雅黑" panose="020B0503020204020204" charset="-122"/>
                <a:cs typeface="微软雅黑" panose="020B0503020204020204" charset="-122"/>
              </a:rPr>
              <a:t>）传输</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9" name="Line 10"/>
          <p:cNvSpPr/>
          <p:nvPr>
            <p:custDataLst>
              <p:tags r:id="rId9"/>
            </p:custDataLst>
          </p:nvPr>
        </p:nvSpPr>
        <p:spPr>
          <a:xfrm flipV="1">
            <a:off x="3508375" y="2843213"/>
            <a:ext cx="2620963" cy="0"/>
          </a:xfrm>
          <a:prstGeom prst="line">
            <a:avLst/>
          </a:prstGeom>
          <a:ln w="9525" cap="flat" cmpd="sng">
            <a:solidFill>
              <a:srgbClr val="5FA7F7"/>
            </a:solidFill>
            <a:prstDash val="solid"/>
            <a:round/>
            <a:headEnd type="none" w="med" len="med"/>
            <a:tailEnd type="none" w="med" len="med"/>
          </a:ln>
        </p:spPr>
        <p:txBody>
          <a:bodyPr anchor="t" anchorCtr="0"/>
          <a:p>
            <a:endParaRPr lang="zh-CN" altLang="en-US" sz="100">
              <a:latin typeface="Calibri" panose="020F0502020204030204" pitchFamily="34" charset="0"/>
              <a:ea typeface="宋体" panose="02010600030101010101" pitchFamily="2" charset="-122"/>
            </a:endParaRPr>
          </a:p>
        </p:txBody>
      </p:sp>
      <p:sp>
        <p:nvSpPr>
          <p:cNvPr id="10" name="Rectangle 6"/>
          <p:cNvSpPr/>
          <p:nvPr>
            <p:custDataLst>
              <p:tags r:id="rId10"/>
            </p:custDataLst>
          </p:nvPr>
        </p:nvSpPr>
        <p:spPr>
          <a:xfrm>
            <a:off x="3367088" y="3003550"/>
            <a:ext cx="2135187" cy="325438"/>
          </a:xfrm>
          <a:prstGeom prst="rect">
            <a:avLst/>
          </a:prstGeom>
          <a:noFill/>
          <a:ln w="9525">
            <a:noFill/>
          </a:ln>
        </p:spPr>
        <p:txBody>
          <a:bodyPr anchor="t" anchorCtr="0"/>
          <a:p>
            <a:pPr marL="342900" indent="-342900">
              <a:spcBef>
                <a:spcPct val="20000"/>
              </a:spcBef>
              <a:buClr>
                <a:srgbClr val="FF3300"/>
              </a:buClr>
              <a:buFont typeface="Wingdings" panose="05000000000000000000" pitchFamily="2" charset="2"/>
              <a:buChar char="n"/>
            </a:pPr>
            <a:r>
              <a:rPr lang="zh-CN" altLang="en-US" dirty="0">
                <a:latin typeface="微软雅黑" panose="020B0503020204020204" charset="-122"/>
                <a:ea typeface="微软雅黑" panose="020B0503020204020204" charset="-122"/>
              </a:rPr>
              <a:t>支持即插即用</a:t>
            </a:r>
            <a:endParaRPr lang="zh-CN" altLang="en-US" dirty="0">
              <a:latin typeface="微软雅黑" panose="020B0503020204020204" charset="-122"/>
              <a:ea typeface="微软雅黑" panose="020B0503020204020204" charset="-122"/>
            </a:endParaRPr>
          </a:p>
          <a:p>
            <a:pPr marL="342900" indent="-342900">
              <a:spcBef>
                <a:spcPct val="20000"/>
              </a:spcBef>
              <a:buClr>
                <a:srgbClr val="FF3300"/>
              </a:buClr>
              <a:buFont typeface="Wingdings" panose="05000000000000000000" pitchFamily="2" charset="2"/>
              <a:buChar char="n"/>
            </a:pPr>
            <a:endParaRPr lang="zh-CN" altLang="en-US" dirty="0">
              <a:latin typeface="微软雅黑" panose="020B0503020204020204" charset="-122"/>
              <a:ea typeface="微软雅黑" panose="020B0503020204020204" charset="-122"/>
            </a:endParaRPr>
          </a:p>
        </p:txBody>
      </p:sp>
      <p:sp>
        <p:nvSpPr>
          <p:cNvPr id="11" name="Line 10"/>
          <p:cNvSpPr/>
          <p:nvPr>
            <p:custDataLst>
              <p:tags r:id="rId11"/>
            </p:custDataLst>
          </p:nvPr>
        </p:nvSpPr>
        <p:spPr>
          <a:xfrm>
            <a:off x="3500438" y="3328988"/>
            <a:ext cx="2001837" cy="0"/>
          </a:xfrm>
          <a:prstGeom prst="line">
            <a:avLst/>
          </a:prstGeom>
          <a:ln w="9525" cap="flat" cmpd="sng">
            <a:solidFill>
              <a:srgbClr val="5FA7F7"/>
            </a:solidFill>
            <a:prstDash val="solid"/>
            <a:round/>
            <a:headEnd type="none" w="med" len="med"/>
            <a:tailEnd type="none" w="med" len="med"/>
          </a:ln>
        </p:spPr>
        <p:txBody>
          <a:bodyPr anchor="t" anchorCtr="0"/>
          <a:p>
            <a:endParaRPr lang="zh-CN" altLang="en-US" sz="100">
              <a:latin typeface="Calibri" panose="020F0502020204030204" pitchFamily="34" charset="0"/>
              <a:ea typeface="宋体" panose="02010600030101010101" pitchFamily="2" charset="-122"/>
            </a:endParaRPr>
          </a:p>
        </p:txBody>
      </p:sp>
      <p:sp>
        <p:nvSpPr>
          <p:cNvPr id="50188" name="Rectangle 6"/>
          <p:cNvSpPr/>
          <p:nvPr>
            <p:custDataLst>
              <p:tags r:id="rId12"/>
            </p:custDataLst>
          </p:nvPr>
        </p:nvSpPr>
        <p:spPr>
          <a:xfrm>
            <a:off x="3367088" y="3436938"/>
            <a:ext cx="4398962" cy="323850"/>
          </a:xfrm>
          <a:prstGeom prst="rect">
            <a:avLst/>
          </a:prstGeom>
          <a:noFill/>
          <a:ln w="9525">
            <a:noFill/>
          </a:ln>
        </p:spPr>
        <p:txBody>
          <a:bodyPr anchor="t" anchorCtr="0"/>
          <a:p>
            <a:pPr marL="342900" indent="-342900">
              <a:spcBef>
                <a:spcPct val="20000"/>
              </a:spcBef>
              <a:buClr>
                <a:srgbClr val="FF3300"/>
              </a:buClr>
              <a:buFont typeface="Wingdings" panose="05000000000000000000" pitchFamily="2" charset="2"/>
              <a:buChar char="n"/>
            </a:pPr>
            <a:r>
              <a:rPr lang="zh-CN" altLang="en-US" dirty="0">
                <a:latin typeface="微软雅黑" panose="020B0503020204020204" charset="-122"/>
                <a:ea typeface="微软雅黑" panose="020B0503020204020204" charset="-122"/>
              </a:rPr>
              <a:t>支持三类地址空间访问</a:t>
            </a:r>
            <a:endParaRPr lang="zh-CN" altLang="en-US" dirty="0">
              <a:latin typeface="微软雅黑" panose="020B0503020204020204" charset="-122"/>
              <a:ea typeface="微软雅黑" panose="020B0503020204020204" charset="-122"/>
            </a:endParaRPr>
          </a:p>
          <a:p>
            <a:pPr marL="342900" indent="-342900">
              <a:spcBef>
                <a:spcPct val="20000"/>
              </a:spcBef>
              <a:buClr>
                <a:srgbClr val="FF3300"/>
              </a:buClr>
              <a:buFont typeface="Wingdings" panose="05000000000000000000" pitchFamily="2" charset="2"/>
              <a:buChar char="n"/>
            </a:pPr>
            <a:endParaRPr lang="zh-CN" altLang="en-US" dirty="0">
              <a:latin typeface="微软雅黑" panose="020B0503020204020204" charset="-122"/>
              <a:ea typeface="微软雅黑" panose="020B0503020204020204" charset="-122"/>
            </a:endParaRPr>
          </a:p>
        </p:txBody>
      </p:sp>
      <p:sp>
        <p:nvSpPr>
          <p:cNvPr id="12" name="Line 10"/>
          <p:cNvSpPr/>
          <p:nvPr>
            <p:custDataLst>
              <p:tags r:id="rId13"/>
            </p:custDataLst>
          </p:nvPr>
        </p:nvSpPr>
        <p:spPr>
          <a:xfrm flipV="1">
            <a:off x="3502025" y="3760788"/>
            <a:ext cx="2474913" cy="0"/>
          </a:xfrm>
          <a:prstGeom prst="line">
            <a:avLst/>
          </a:prstGeom>
          <a:ln w="9525" cap="flat" cmpd="sng">
            <a:solidFill>
              <a:srgbClr val="5FA7F7"/>
            </a:solidFill>
            <a:prstDash val="solid"/>
            <a:round/>
            <a:headEnd type="none" w="med" len="med"/>
            <a:tailEnd type="none" w="med" len="med"/>
          </a:ln>
        </p:spPr>
        <p:txBody>
          <a:bodyPr anchor="t" anchorCtr="0"/>
          <a:p>
            <a:endParaRPr lang="zh-CN" altLang="en-US" sz="100">
              <a:latin typeface="Calibri" panose="020F050202020403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solidFill>
                  <a:schemeClr val="tx1"/>
                </a:solidFill>
                <a:cs typeface="微软雅黑" panose="020B0503020204020204" charset="-122"/>
                <a:sym typeface="+mn-ea"/>
              </a:rPr>
              <a:t>PCI总线的信号线</a:t>
            </a:r>
            <a:endParaRPr kumimoji="0" lang="zh-CN" altLang="en-US"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主设备（</a:t>
            </a:r>
            <a:r>
              <a:rPr lang="en-US" altLang="zh-CN" sz="1600" dirty="0">
                <a:solidFill>
                  <a:schemeClr val="tx1"/>
                </a:solidFill>
                <a:cs typeface="微软雅黑" panose="020B0503020204020204" charset="-122"/>
                <a:sym typeface="+mn-ea"/>
              </a:rPr>
              <a:t>master</a:t>
            </a:r>
            <a:r>
              <a:rPr lang="zh-CN" altLang="en-US" sz="1600" dirty="0">
                <a:solidFill>
                  <a:schemeClr val="tx1"/>
                </a:solidFill>
                <a:cs typeface="微软雅黑" panose="020B0503020204020204" charset="-122"/>
                <a:sym typeface="+mn-ea"/>
              </a:rPr>
              <a:t>）和从设备（</a:t>
            </a:r>
            <a:r>
              <a:rPr lang="en-US" altLang="zh-CN" sz="1600" dirty="0">
                <a:solidFill>
                  <a:schemeClr val="tx1"/>
                </a:solidFill>
                <a:cs typeface="微软雅黑" panose="020B0503020204020204" charset="-122"/>
                <a:sym typeface="+mn-ea"/>
              </a:rPr>
              <a:t>slave</a:t>
            </a:r>
            <a:r>
              <a:rPr lang="zh-CN" altLang="en-US" sz="1600" dirty="0">
                <a:solidFill>
                  <a:schemeClr val="tx1"/>
                </a:solidFill>
                <a:cs typeface="微软雅黑" panose="020B0503020204020204" charset="-122"/>
                <a:sym typeface="+mn-ea"/>
              </a:rPr>
              <a:t>）</a:t>
            </a:r>
            <a:endParaRPr kumimoji="0" lang="en-US" altLang="x-none" sz="1600" b="0" i="0" u="none" strike="noStrike" kern="1200" cap="none" spc="0" normalizeH="0" baseline="0" noProof="1" dirty="0">
              <a:solidFill>
                <a:schemeClr val="tx1"/>
              </a:solidFill>
              <a:cs typeface="微软雅黑" panose="020B0503020204020204" charset="-122"/>
            </a:endParaRPr>
          </a:p>
          <a:p>
            <a:pPr marL="971550" marR="0" lvl="3" indent="-342900" algn="l" defTabSz="914400" rtl="0" eaLnBrk="1" fontAlgn="base" latinLnBrk="0" hangingPunct="1">
              <a:lnSpc>
                <a:spcPct val="150000"/>
              </a:lnSpc>
              <a:spcBef>
                <a:spcPct val="20000"/>
              </a:spcBef>
              <a:spcAft>
                <a:spcPct val="0"/>
              </a:spcAft>
              <a:buClrTx/>
              <a:buSzPct val="50000"/>
              <a:buFont typeface="Wingdings" panose="05000000000000000000" charset="0"/>
              <a:buChar char="ü"/>
            </a:pPr>
            <a:r>
              <a:rPr lang="zh-CN" altLang="en-US" sz="1400" dirty="0">
                <a:solidFill>
                  <a:schemeClr val="tx1"/>
                </a:solidFill>
                <a:cs typeface="微软雅黑" panose="020B0503020204020204" charset="-122"/>
                <a:sym typeface="+mn-ea"/>
              </a:rPr>
              <a:t>取得了总线控制权的设备称为主设备。</a:t>
            </a:r>
            <a:endParaRPr kumimoji="0" lang="en-US" altLang="x-none" sz="1400" b="0" i="0" u="none" strike="noStrike" kern="1200" cap="none" spc="0" normalizeH="0" baseline="0" noProof="1" dirty="0">
              <a:solidFill>
                <a:schemeClr val="tx1"/>
              </a:solidFill>
              <a:cs typeface="微软雅黑" panose="020B0503020204020204" charset="-122"/>
            </a:endParaRPr>
          </a:p>
          <a:p>
            <a:pPr marL="971550" marR="0" lvl="3" indent="-342900" algn="l" defTabSz="914400" rtl="0" eaLnBrk="1" fontAlgn="base" latinLnBrk="0" hangingPunct="1">
              <a:lnSpc>
                <a:spcPct val="150000"/>
              </a:lnSpc>
              <a:spcBef>
                <a:spcPct val="20000"/>
              </a:spcBef>
              <a:spcAft>
                <a:spcPct val="0"/>
              </a:spcAft>
              <a:buClrTx/>
              <a:buSzPct val="50000"/>
              <a:buFont typeface="Wingdings" panose="05000000000000000000" charset="0"/>
              <a:buChar char="ü"/>
            </a:pPr>
            <a:r>
              <a:rPr lang="zh-CN" altLang="en-US" sz="1400" dirty="0">
                <a:solidFill>
                  <a:schemeClr val="tx1"/>
                </a:solidFill>
                <a:cs typeface="微软雅黑" panose="020B0503020204020204" charset="-122"/>
                <a:sym typeface="+mn-ea"/>
              </a:rPr>
              <a:t>被主设备选中进行数据交换的设备称为从设备</a:t>
            </a:r>
            <a:r>
              <a:rPr lang="zh-CN" altLang="en-US" sz="1800" dirty="0">
                <a:solidFill>
                  <a:schemeClr val="tx1"/>
                </a:solidFill>
                <a:cs typeface="微软雅黑" panose="020B0503020204020204" charset="-122"/>
                <a:sym typeface="+mn-ea"/>
              </a:rPr>
              <a:t>。</a:t>
            </a:r>
            <a:endParaRPr kumimoji="0" lang="en-US" altLang="x-none"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r>
              <a:rPr lang="zh-CN" altLang="en-US" sz="1600" dirty="0">
                <a:solidFill>
                  <a:schemeClr val="tx1"/>
                </a:solidFill>
                <a:cs typeface="微软雅黑" panose="020B0503020204020204" charset="-122"/>
                <a:sym typeface="+mn-ea"/>
              </a:rPr>
              <a:t>必须信号线和可选信号线</a:t>
            </a:r>
            <a:endParaRPr kumimoji="0" lang="zh-CN" altLang="en-US" sz="1600" b="0" i="0" u="none" strike="noStrike" kern="1200" cap="none" spc="0" normalizeH="0" baseline="0" noProof="1" dirty="0">
              <a:solidFill>
                <a:schemeClr val="tx1"/>
              </a:solidFill>
              <a:cs typeface="微软雅黑" panose="020B0503020204020204" charset="-122"/>
            </a:endParaRPr>
          </a:p>
          <a:p>
            <a:pPr marL="971550" marR="0" lvl="3" indent="-342900" algn="l" defTabSz="914400" rtl="0" eaLnBrk="1" fontAlgn="base" latinLnBrk="0" hangingPunct="1">
              <a:lnSpc>
                <a:spcPct val="150000"/>
              </a:lnSpc>
              <a:spcBef>
                <a:spcPct val="20000"/>
              </a:spcBef>
              <a:spcAft>
                <a:spcPct val="0"/>
              </a:spcAft>
              <a:buClrTx/>
              <a:buSzPct val="50000"/>
              <a:buFont typeface="Wingdings" panose="05000000000000000000" charset="0"/>
              <a:buChar char="ü"/>
            </a:pPr>
            <a:r>
              <a:rPr lang="zh-CN" altLang="en-US" sz="1400" dirty="0">
                <a:solidFill>
                  <a:schemeClr val="tx1"/>
                </a:solidFill>
                <a:cs typeface="微软雅黑" panose="020B0503020204020204" charset="-122"/>
                <a:sym typeface="+mn-ea"/>
              </a:rPr>
              <a:t>对于必须信号线，主设备有49条，从设备有47条。</a:t>
            </a:r>
            <a:endParaRPr kumimoji="0" lang="zh-CN" altLang="en-US" sz="1400" b="0" i="0" u="none" strike="noStrike" kern="1200" cap="none" spc="0" normalizeH="0" baseline="0" noProof="1" dirty="0">
              <a:solidFill>
                <a:schemeClr val="tx1"/>
              </a:solidFill>
              <a:cs typeface="微软雅黑" panose="020B0503020204020204" charset="-122"/>
            </a:endParaRPr>
          </a:p>
          <a:p>
            <a:pPr marL="971550" marR="0" lvl="3" indent="-342900" algn="l" defTabSz="914400" rtl="0" eaLnBrk="1" fontAlgn="base" latinLnBrk="0" hangingPunct="1">
              <a:lnSpc>
                <a:spcPct val="150000"/>
              </a:lnSpc>
              <a:spcBef>
                <a:spcPct val="20000"/>
              </a:spcBef>
              <a:spcAft>
                <a:spcPct val="0"/>
              </a:spcAft>
              <a:buClrTx/>
              <a:buSzPct val="50000"/>
              <a:buFont typeface="Wingdings" panose="05000000000000000000" charset="0"/>
              <a:buChar char="ü"/>
            </a:pPr>
            <a:r>
              <a:rPr lang="zh-CN" altLang="en-US" sz="1400" dirty="0">
                <a:solidFill>
                  <a:schemeClr val="tx1"/>
                </a:solidFill>
                <a:cs typeface="微软雅黑" panose="020B0503020204020204" charset="-122"/>
                <a:sym typeface="+mn-ea"/>
              </a:rPr>
              <a:t>对于可选信号线，有51条，主要用于64位扩展、中断请求、高速缓存支持等</a:t>
            </a:r>
            <a:r>
              <a:rPr kumimoji="0" lang="zh-CN" altLang="en-US" sz="1400" b="0" i="0" u="none" strike="noStrike" kern="1200" cap="none" spc="0" normalizeH="0" baseline="0" noProof="1" dirty="0">
                <a:solidFill>
                  <a:schemeClr val="tx1"/>
                </a:solidFill>
                <a:cs typeface="微软雅黑" panose="020B0503020204020204" charset="-122"/>
              </a:rPr>
              <a:t>。</a:t>
            </a:r>
            <a:endParaRPr kumimoji="0" lang="zh-CN" altLang="en-US" sz="14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solidFill>
                  <a:schemeClr val="tx1"/>
                </a:solidFill>
                <a:cs typeface="微软雅黑" panose="020B0503020204020204" charset="-122"/>
                <a:sym typeface="+mn-ea"/>
              </a:rPr>
              <a:t>PCI总线的信号线</a:t>
            </a:r>
            <a:endParaRPr kumimoji="0" lang="zh-CN" altLang="en-US"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r>
              <a:rPr lang="zh-CN" altLang="en-US" sz="1600" dirty="0">
                <a:solidFill>
                  <a:schemeClr val="tx1"/>
                </a:solidFill>
                <a:cs typeface="微软雅黑" panose="020B0503020204020204" charset="-122"/>
                <a:sym typeface="+mn-ea"/>
              </a:rPr>
              <a:t>地址和数据信号（PCI32）</a:t>
            </a:r>
            <a:endParaRPr lang="zh-CN" altLang="en-US" sz="1600" dirty="0">
              <a:solidFill>
                <a:schemeClr val="tx1"/>
              </a:solidFill>
              <a:cs typeface="微软雅黑" panose="020B0503020204020204" charset="-122"/>
              <a:sym typeface="+mn-ea"/>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cs typeface="微软雅黑" panose="020B0503020204020204" charset="-122"/>
            </a:endParaRPr>
          </a:p>
          <a:p>
            <a:pPr marL="971550" lvl="3" indent="-342900" algn="l" defTabSz="914400" fontAlgn="base">
              <a:spcBef>
                <a:spcPct val="20000"/>
              </a:spcBef>
              <a:buClrTx/>
              <a:buSzPct val="50000"/>
              <a:buFont typeface="Wingdings" panose="05000000000000000000" charset="0"/>
              <a:buChar char="ü"/>
            </a:pPr>
            <a:r>
              <a:rPr lang="zh-CN" altLang="en-US" sz="1400" b="1" dirty="0">
                <a:cs typeface="微软雅黑" panose="020B0503020204020204" charset="-122"/>
                <a:sym typeface="+mn-ea"/>
              </a:rPr>
              <a:t>地址周期：</a:t>
            </a:r>
            <a:r>
              <a:rPr lang="zh-CN" altLang="en-US" sz="1400" dirty="0">
                <a:cs typeface="微软雅黑" panose="020B0503020204020204" charset="-122"/>
                <a:sym typeface="+mn-ea"/>
              </a:rPr>
              <a:t>当FRAME#有效时的第1个时钟，AD[31:00]上传输的是地址信号。</a:t>
            </a:r>
            <a:endParaRPr lang="zh-CN" altLang="en-US" sz="1400" dirty="0">
              <a:cs typeface="微软雅黑" panose="020B0503020204020204" charset="-122"/>
            </a:endParaRPr>
          </a:p>
          <a:p>
            <a:pPr marL="971550" lvl="3" indent="-342900" algn="l" defTabSz="914400" fontAlgn="base">
              <a:spcBef>
                <a:spcPct val="20000"/>
              </a:spcBef>
              <a:buClrTx/>
              <a:buSzPct val="50000"/>
              <a:buFont typeface="Wingdings" panose="05000000000000000000" charset="0"/>
              <a:buChar char="ü"/>
            </a:pPr>
            <a:r>
              <a:rPr lang="zh-CN" altLang="en-US" sz="1400" b="1" dirty="0">
                <a:cs typeface="微软雅黑" panose="020B0503020204020204" charset="-122"/>
                <a:sym typeface="+mn-ea"/>
              </a:rPr>
              <a:t>数据周期：</a:t>
            </a:r>
            <a:r>
              <a:rPr lang="zh-CN" altLang="en-US" sz="1400" dirty="0">
                <a:cs typeface="微软雅黑" panose="020B0503020204020204" charset="-122"/>
                <a:sym typeface="+mn-ea"/>
              </a:rPr>
              <a:t>当IRDY#和TRDY#同时有效时，AD[31:00]上传输的为数据信号。</a:t>
            </a:r>
            <a:endParaRPr lang="zh-CN" altLang="en-US" sz="1400" dirty="0">
              <a:cs typeface="微软雅黑" panose="020B0503020204020204" charset="-122"/>
              <a:sym typeface="+mn-ea"/>
            </a:endParaRPr>
          </a:p>
          <a:p>
            <a:pPr marL="971550" lvl="3" indent="-342900" algn="l" defTabSz="914400" fontAlgn="base">
              <a:spcBef>
                <a:spcPct val="20000"/>
              </a:spcBef>
              <a:buClrTx/>
              <a:buSzPct val="50000"/>
              <a:buFont typeface="Wingdings" panose="05000000000000000000" charset="0"/>
              <a:buChar char="ü"/>
            </a:pPr>
            <a:endParaRPr lang="zh-CN" altLang="en-US" sz="1400" dirty="0">
              <a:cs typeface="微软雅黑" panose="020B0503020204020204" charset="-122"/>
              <a:sym typeface="+mn-ea"/>
            </a:endParaRPr>
          </a:p>
          <a:p>
            <a:pPr marL="971550" lvl="3" indent="-342900" algn="l" defTabSz="914400" fontAlgn="base">
              <a:spcBef>
                <a:spcPct val="20000"/>
              </a:spcBef>
              <a:buClrTx/>
              <a:buSzPct val="50000"/>
              <a:buFont typeface="Wingdings" panose="05000000000000000000" charset="0"/>
              <a:buChar char="ü"/>
            </a:pPr>
            <a:endParaRPr lang="zh-CN" altLang="en-US" sz="1400" dirty="0">
              <a:cs typeface="微软雅黑" panose="020B0503020204020204" charset="-122"/>
              <a:sym typeface="+mn-ea"/>
            </a:endParaRPr>
          </a:p>
          <a:p>
            <a:pPr marL="971550" lvl="3" indent="-342900" algn="l" defTabSz="914400" fontAlgn="base">
              <a:spcBef>
                <a:spcPct val="20000"/>
              </a:spcBef>
              <a:buClrTx/>
              <a:buSzPct val="50000"/>
              <a:buFont typeface="Wingdings" panose="05000000000000000000" charset="0"/>
              <a:buChar char="ü"/>
            </a:pPr>
            <a:r>
              <a:rPr lang="zh-CN" altLang="en-US" sz="1400" dirty="0">
                <a:cs typeface="微软雅黑" panose="020B0503020204020204" charset="-122"/>
                <a:sym typeface="+mn-ea"/>
              </a:rPr>
              <a:t>地址周期，</a:t>
            </a:r>
            <a:r>
              <a:rPr lang="en-US" altLang="zh-CN" sz="1400" dirty="0">
                <a:cs typeface="微软雅黑" panose="020B0503020204020204" charset="-122"/>
                <a:sym typeface="+mn-ea"/>
              </a:rPr>
              <a:t>C/BE</a:t>
            </a:r>
            <a:r>
              <a:rPr lang="zh-CN" altLang="en-US" sz="1400" dirty="0">
                <a:cs typeface="微软雅黑" panose="020B0503020204020204" charset="-122"/>
                <a:sym typeface="+mn-ea"/>
              </a:rPr>
              <a:t>这4条线上传输的是总线命令（代码）。</a:t>
            </a:r>
            <a:endParaRPr lang="zh-CN" altLang="en-US" sz="1400" dirty="0">
              <a:cs typeface="微软雅黑" panose="020B0503020204020204" charset="-122"/>
            </a:endParaRPr>
          </a:p>
          <a:p>
            <a:pPr marL="971550" lvl="3" indent="-342900" algn="l" defTabSz="914400" fontAlgn="base">
              <a:spcBef>
                <a:spcPct val="20000"/>
              </a:spcBef>
              <a:buClrTx/>
              <a:buSzPct val="50000"/>
              <a:buFont typeface="Wingdings" panose="05000000000000000000" charset="0"/>
              <a:buChar char="ü"/>
            </a:pPr>
            <a:r>
              <a:rPr lang="zh-CN" altLang="en-US" sz="1400" dirty="0">
                <a:cs typeface="微软雅黑" panose="020B0503020204020204" charset="-122"/>
                <a:sym typeface="+mn-ea"/>
              </a:rPr>
              <a:t>数据周期，它们传输的是字节允许信号，用来指定在整个数据期中，AD[31:00]上哪些字节为有效数据。</a:t>
            </a:r>
            <a:endParaRPr kumimoji="0" lang="zh-CN" altLang="en-US" sz="14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endParaRPr>
          </a:p>
        </p:txBody>
      </p:sp>
      <p:graphicFrame>
        <p:nvGraphicFramePr>
          <p:cNvPr id="28678" name="表格 28677"/>
          <p:cNvGraphicFramePr/>
          <p:nvPr>
            <p:custDataLst>
              <p:tags r:id="rId1"/>
            </p:custDataLst>
          </p:nvPr>
        </p:nvGraphicFramePr>
        <p:xfrm>
          <a:off x="3420110" y="1347470"/>
          <a:ext cx="5346700" cy="525780"/>
        </p:xfrm>
        <a:graphic>
          <a:graphicData uri="http://schemas.openxmlformats.org/drawingml/2006/table">
            <a:tbl>
              <a:tblPr/>
              <a:tblGrid>
                <a:gridCol w="1370965"/>
                <a:gridCol w="3975735"/>
              </a:tblGrid>
              <a:tr h="525780">
                <a:tc>
                  <a:txBody>
                    <a:bodyPr wrap="square"/>
                    <a:p>
                      <a:pPr marL="0" lvl="0" indent="0" eaLnBrk="1" hangingPunct="1">
                        <a:lnSpc>
                          <a:spcPct val="115000"/>
                        </a:lnSpc>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AD[31:00]</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p>
                      <a:pPr marL="0" lvl="0" indent="0" eaLnBrk="1" hangingPunct="1">
                        <a:lnSpc>
                          <a:spcPct val="115000"/>
                        </a:lnSpc>
                        <a:spcBef>
                          <a:spcPct val="0"/>
                        </a:spcBef>
                        <a:buClr>
                          <a:srgbClr val="000000"/>
                        </a:buClr>
                        <a:buFont typeface="Arial" panose="020B0604020202020204" pitchFamily="34" charset="0"/>
                        <a:buNone/>
                      </a:pPr>
                      <a:r>
                        <a:rPr lang="zh-CN" altLang="en-US" sz="1500" b="0" dirty="0">
                          <a:solidFill>
                            <a:schemeClr val="tx1"/>
                          </a:solidFill>
                          <a:latin typeface="宋体" panose="02010600030101010101" pitchFamily="2" charset="-122"/>
                        </a:rPr>
                        <a:t>地址和数据复用的输入</a:t>
                      </a:r>
                      <a:r>
                        <a:rPr lang="en-US" altLang="x-none" sz="1500" b="0" dirty="0">
                          <a:solidFill>
                            <a:schemeClr val="tx1"/>
                          </a:solidFill>
                          <a:latin typeface="宋体" panose="02010600030101010101" pitchFamily="2" charset="-122"/>
                        </a:rPr>
                        <a:t>/</a:t>
                      </a:r>
                      <a:r>
                        <a:rPr lang="zh-CN" altLang="en-US" sz="1500" b="0" dirty="0">
                          <a:solidFill>
                            <a:schemeClr val="tx1"/>
                          </a:solidFill>
                          <a:latin typeface="宋体" panose="02010600030101010101" pitchFamily="2" charset="-122"/>
                        </a:rPr>
                        <a:t>输出信号，</a:t>
                      </a:r>
                      <a:endParaRPr lang="en-US" altLang="x-none" sz="1500" b="0" dirty="0">
                        <a:solidFill>
                          <a:schemeClr val="tx1"/>
                        </a:solidFill>
                        <a:latin typeface="宋体" panose="02010600030101010101" pitchFamily="2" charset="-122"/>
                      </a:endParaRPr>
                    </a:p>
                    <a:p>
                      <a:pPr marL="0" lvl="0" indent="0" eaLnBrk="1" hangingPunct="1">
                        <a:lnSpc>
                          <a:spcPct val="115000"/>
                        </a:lnSpc>
                        <a:spcBef>
                          <a:spcPct val="0"/>
                        </a:spcBef>
                        <a:buClr>
                          <a:srgbClr val="000000"/>
                        </a:buClr>
                        <a:buFont typeface="Arial" panose="020B0604020202020204" pitchFamily="34" charset="0"/>
                        <a:buNone/>
                      </a:pPr>
                      <a:r>
                        <a:rPr lang="zh-CN" altLang="en-US" sz="1500" b="0" dirty="0">
                          <a:solidFill>
                            <a:schemeClr val="tx1"/>
                          </a:solidFill>
                          <a:latin typeface="宋体" panose="02010600030101010101" pitchFamily="2" charset="-122"/>
                        </a:rPr>
                        <a:t>分为地址期和数据期</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bl>
          </a:graphicData>
        </a:graphic>
      </p:graphicFrame>
      <p:graphicFrame>
        <p:nvGraphicFramePr>
          <p:cNvPr id="28686" name="表格 28685"/>
          <p:cNvGraphicFramePr/>
          <p:nvPr>
            <p:custDataLst>
              <p:tags r:id="rId2"/>
            </p:custDataLst>
          </p:nvPr>
        </p:nvGraphicFramePr>
        <p:xfrm>
          <a:off x="3420745" y="2931478"/>
          <a:ext cx="5346700" cy="485775"/>
        </p:xfrm>
        <a:graphic>
          <a:graphicData uri="http://schemas.openxmlformats.org/drawingml/2006/table">
            <a:tbl>
              <a:tblPr/>
              <a:tblGrid>
                <a:gridCol w="1351915"/>
                <a:gridCol w="3994150"/>
              </a:tblGrid>
              <a:tr h="485775">
                <a:tc>
                  <a:txBody>
                    <a:bodyPr wrap="squar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C/BE #[03:00]</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p>
                      <a:pPr marL="0" lvl="0" indent="0" eaLnBrk="1" hangingPunct="1">
                        <a:spcBef>
                          <a:spcPct val="0"/>
                        </a:spcBef>
                        <a:buClr>
                          <a:srgbClr val="000000"/>
                        </a:buClr>
                        <a:buFont typeface="Arial" panose="020B0604020202020204" pitchFamily="34" charset="0"/>
                        <a:buNone/>
                      </a:pPr>
                      <a:r>
                        <a:rPr lang="zh-CN" altLang="en-US" sz="1500" b="0" dirty="0">
                          <a:solidFill>
                            <a:schemeClr val="tx1"/>
                          </a:solidFill>
                          <a:latin typeface="宋体" panose="02010600030101010101" pitchFamily="2" charset="-122"/>
                        </a:rPr>
                        <a:t>总线命令和字节允许复用信号</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solidFill>
                  <a:schemeClr val="tx1"/>
                </a:solidFill>
                <a:cs typeface="微软雅黑" panose="020B0503020204020204" charset="-122"/>
                <a:sym typeface="+mn-ea"/>
              </a:rPr>
              <a:t>PCI总线的信号线</a:t>
            </a:r>
            <a:endParaRPr kumimoji="0" lang="zh-CN" altLang="en-US"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r>
              <a:rPr lang="zh-CN" altLang="en-US" sz="1600" dirty="0">
                <a:solidFill>
                  <a:schemeClr val="tx1"/>
                </a:solidFill>
                <a:cs typeface="微软雅黑" panose="020B0503020204020204" charset="-122"/>
                <a:sym typeface="+mn-ea"/>
              </a:rPr>
              <a:t>接口控制信号</a:t>
            </a:r>
            <a:endParaRPr lang="zh-CN" altLang="en-US" sz="1600"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4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endParaRPr>
          </a:p>
        </p:txBody>
      </p:sp>
      <p:graphicFrame>
        <p:nvGraphicFramePr>
          <p:cNvPr id="29703" name="表格 29702"/>
          <p:cNvGraphicFramePr/>
          <p:nvPr>
            <p:custDataLst>
              <p:tags r:id="rId1"/>
            </p:custDataLst>
          </p:nvPr>
        </p:nvGraphicFramePr>
        <p:xfrm>
          <a:off x="1871663" y="1800543"/>
          <a:ext cx="5672138" cy="2403475"/>
        </p:xfrm>
        <a:graphic>
          <a:graphicData uri="http://schemas.openxmlformats.org/drawingml/2006/table">
            <a:tbl>
              <a:tblPr/>
              <a:tblGrid>
                <a:gridCol w="919480"/>
                <a:gridCol w="4752340"/>
              </a:tblGrid>
              <a:tr h="59563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lnSpc>
                          <a:spcPct val="115000"/>
                        </a:lnSpc>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FRAME#</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lnSpc>
                          <a:spcPct val="115000"/>
                        </a:lnSpc>
                        <a:spcBef>
                          <a:spcPct val="0"/>
                        </a:spcBef>
                        <a:buClr>
                          <a:srgbClr val="000000"/>
                        </a:buClr>
                        <a:buFont typeface="Arial" panose="020B0604020202020204" pitchFamily="34" charset="0"/>
                        <a:buNone/>
                      </a:pPr>
                      <a:r>
                        <a:rPr lang="zh-CN" altLang="en-US" sz="1500" b="0" dirty="0">
                          <a:solidFill>
                            <a:schemeClr val="tx1"/>
                          </a:solidFill>
                          <a:latin typeface="宋体" panose="02010600030101010101" pitchFamily="2" charset="-122"/>
                        </a:rPr>
                        <a:t>帧周期信号，由当前主设备驱动，表示一次传输的开始和持续。</a:t>
                      </a:r>
                      <a:r>
                        <a:rPr lang="en-US" altLang="x-none" sz="1500" b="0" dirty="0">
                          <a:solidFill>
                            <a:schemeClr val="tx1"/>
                          </a:solidFill>
                          <a:latin typeface="宋体" panose="02010600030101010101" pitchFamily="2" charset="-122"/>
                        </a:rPr>
                        <a:t> </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r h="34734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IRDY#</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主设备准备好信号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r>
              <a:tr h="54546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TRDY# </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从设备准备好信号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r h="54927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IDSEL IN</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初始化设备选择信号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r>
              <a:tr h="36512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DEVSEL#</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设备选择信号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solidFill>
                  <a:schemeClr val="tx1"/>
                </a:solidFill>
                <a:cs typeface="微软雅黑" panose="020B0503020204020204" charset="-122"/>
                <a:sym typeface="+mn-ea"/>
              </a:rPr>
              <a:t>PCI总线的信号线</a:t>
            </a:r>
            <a:endParaRPr kumimoji="0" lang="zh-CN" altLang="en-US"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r>
              <a:rPr lang="zh-CN" altLang="en-US" sz="1600" dirty="0">
                <a:solidFill>
                  <a:schemeClr val="tx1"/>
                </a:solidFill>
                <a:latin typeface="+mn-lt"/>
                <a:ea typeface="+mn-ea"/>
                <a:sym typeface="+mn-ea"/>
              </a:rPr>
              <a:t>仲裁信号</a:t>
            </a:r>
            <a:endParaRPr lang="zh-CN" altLang="en-US" sz="1600" dirty="0">
              <a:solidFill>
                <a:schemeClr val="tx1"/>
              </a:solidFill>
              <a:latin typeface="+mn-lt"/>
              <a:ea typeface="+mn-ea"/>
              <a:sym typeface="+mn-ea"/>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endParaRPr lang="zh-CN" altLang="en-US" sz="1600" dirty="0">
              <a:solidFill>
                <a:schemeClr val="tx1"/>
              </a:solidFill>
              <a:latin typeface="+mn-lt"/>
              <a:ea typeface="+mn-ea"/>
              <a:cs typeface="微软雅黑" panose="020B0503020204020204" charset="-122"/>
              <a:sym typeface="+mn-ea"/>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endParaRPr lang="zh-CN" altLang="en-US" sz="1600" dirty="0">
              <a:solidFill>
                <a:schemeClr val="tx1"/>
              </a:solidFill>
              <a:latin typeface="+mn-lt"/>
              <a:ea typeface="+mn-ea"/>
              <a:cs typeface="微软雅黑" panose="020B0503020204020204" charset="-122"/>
              <a:sym typeface="+mn-ea"/>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r>
              <a:rPr lang="zh-CN" altLang="en-US" sz="1600" dirty="0">
                <a:solidFill>
                  <a:schemeClr val="tx1"/>
                </a:solidFill>
                <a:latin typeface="+mn-lt"/>
                <a:ea typeface="+mn-ea"/>
                <a:sym typeface="+mn-ea"/>
              </a:rPr>
              <a:t>中断信号</a:t>
            </a:r>
            <a:endParaRPr lang="zh-CN" altLang="en-US" sz="1600"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4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endParaRPr>
          </a:p>
        </p:txBody>
      </p:sp>
      <p:graphicFrame>
        <p:nvGraphicFramePr>
          <p:cNvPr id="30727" name="表格 30726"/>
          <p:cNvGraphicFramePr/>
          <p:nvPr>
            <p:custDataLst>
              <p:tags r:id="rId1"/>
            </p:custDataLst>
          </p:nvPr>
        </p:nvGraphicFramePr>
        <p:xfrm>
          <a:off x="2178685" y="1348105"/>
          <a:ext cx="5949950" cy="1019810"/>
        </p:xfrm>
        <a:graphic>
          <a:graphicData uri="http://schemas.openxmlformats.org/drawingml/2006/table">
            <a:tbl>
              <a:tblPr/>
              <a:tblGrid>
                <a:gridCol w="1756410"/>
                <a:gridCol w="4193540"/>
              </a:tblGrid>
              <a:tr h="53721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lnSpc>
                          <a:spcPct val="115000"/>
                        </a:lnSpc>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REQ# </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总线占用请求信号。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r h="48260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GNT# </a:t>
                      </a:r>
                      <a:endParaRPr lang="en-US" altLang="x-none"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总线占用允许信号</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r>
            </a:tbl>
          </a:graphicData>
        </a:graphic>
      </p:graphicFrame>
      <p:grpSp>
        <p:nvGrpSpPr>
          <p:cNvPr id="2" name="矩形 6"/>
          <p:cNvGrpSpPr/>
          <p:nvPr/>
        </p:nvGrpSpPr>
        <p:grpSpPr>
          <a:xfrm>
            <a:off x="2127250" y="2553018"/>
            <a:ext cx="6032500" cy="581025"/>
            <a:chOff x="0" y="0"/>
            <a:chExt cx="4977" cy="488"/>
          </a:xfrm>
        </p:grpSpPr>
        <p:pic>
          <p:nvPicPr>
            <p:cNvPr id="4" name="矩形 6"/>
            <p:cNvPicPr/>
            <p:nvPr>
              <p:custDataLst>
                <p:tags r:id="rId2"/>
              </p:custDataLst>
            </p:nvPr>
          </p:nvPicPr>
          <p:blipFill>
            <a:blip r:embed="rId3"/>
            <a:stretch>
              <a:fillRect/>
            </a:stretch>
          </p:blipFill>
          <p:spPr>
            <a:xfrm>
              <a:off x="0" y="0"/>
              <a:ext cx="4977" cy="488"/>
            </a:xfrm>
            <a:prstGeom prst="rect">
              <a:avLst/>
            </a:prstGeom>
            <a:noFill/>
            <a:ln w="9525">
              <a:noFill/>
            </a:ln>
          </p:spPr>
        </p:pic>
        <p:sp>
          <p:nvSpPr>
            <p:cNvPr id="5" name="文本框 31751"/>
            <p:cNvSpPr txBox="1"/>
            <p:nvPr>
              <p:custDataLst>
                <p:tags r:id="rId4"/>
              </p:custDataLst>
            </p:nvPr>
          </p:nvSpPr>
          <p:spPr>
            <a:xfrm>
              <a:off x="41" y="28"/>
              <a:ext cx="4898" cy="408"/>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sp>
        <p:nvSpPr>
          <p:cNvPr id="54292" name="TextBox 25"/>
          <p:cNvSpPr txBox="1"/>
          <p:nvPr>
            <p:custDataLst>
              <p:tags r:id="rId5"/>
            </p:custDataLst>
          </p:nvPr>
        </p:nvSpPr>
        <p:spPr>
          <a:xfrm>
            <a:off x="2286000" y="2691130"/>
            <a:ext cx="5873750" cy="368300"/>
          </a:xfrm>
          <a:prstGeom prst="rect">
            <a:avLst/>
          </a:prstGeom>
          <a:noFill/>
          <a:ln w="9525">
            <a:noFill/>
          </a:ln>
        </p:spPr>
        <p:txBody>
          <a:bodyPr wrap="square" anchor="t" anchorCtr="0">
            <a:spAutoFit/>
          </a:bodyPr>
          <a:p>
            <a:r>
              <a:rPr lang="en-US" altLang="zh-CN" dirty="0">
                <a:latin typeface="宋体" panose="02010600030101010101" pitchFamily="2" charset="-122"/>
                <a:ea typeface="宋体" panose="02010600030101010101" pitchFamily="2" charset="-122"/>
              </a:rPr>
              <a:t>PCI</a:t>
            </a:r>
            <a:r>
              <a:rPr lang="zh-CN" altLang="en-US" dirty="0">
                <a:latin typeface="宋体" panose="02010600030101010101" pitchFamily="2" charset="-122"/>
                <a:ea typeface="宋体" panose="02010600030101010101" pitchFamily="2" charset="-122"/>
              </a:rPr>
              <a:t>有</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条中断线，分别是</a:t>
            </a:r>
            <a:r>
              <a:rPr lang="en-US" altLang="zh-CN" dirty="0">
                <a:latin typeface="宋体" panose="02010600030101010101" pitchFamily="2" charset="-122"/>
                <a:ea typeface="宋体" panose="02010600030101010101" pitchFamily="2" charset="-122"/>
              </a:rPr>
              <a:t>INTA#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INTB#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INTC#</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INTD# </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grpSp>
        <p:nvGrpSpPr>
          <p:cNvPr id="6" name="矩形 8"/>
          <p:cNvGrpSpPr/>
          <p:nvPr/>
        </p:nvGrpSpPr>
        <p:grpSpPr>
          <a:xfrm>
            <a:off x="2127250" y="3203893"/>
            <a:ext cx="6030913" cy="576262"/>
            <a:chOff x="0" y="0"/>
            <a:chExt cx="5023" cy="484"/>
          </a:xfrm>
        </p:grpSpPr>
        <p:pic>
          <p:nvPicPr>
            <p:cNvPr id="7" name="矩形 8"/>
            <p:cNvPicPr/>
            <p:nvPr>
              <p:custDataLst>
                <p:tags r:id="rId6"/>
              </p:custDataLst>
            </p:nvPr>
          </p:nvPicPr>
          <p:blipFill>
            <a:blip r:embed="rId7"/>
            <a:stretch>
              <a:fillRect/>
            </a:stretch>
          </p:blipFill>
          <p:spPr>
            <a:xfrm>
              <a:off x="0" y="0"/>
              <a:ext cx="5023" cy="484"/>
            </a:xfrm>
            <a:prstGeom prst="rect">
              <a:avLst/>
            </a:prstGeom>
            <a:noFill/>
            <a:ln w="9525">
              <a:noFill/>
            </a:ln>
          </p:spPr>
        </p:pic>
        <p:sp>
          <p:nvSpPr>
            <p:cNvPr id="8" name="文本框 31755"/>
            <p:cNvSpPr txBox="1"/>
            <p:nvPr>
              <p:custDataLst>
                <p:tags r:id="rId8"/>
              </p:custDataLst>
            </p:nvPr>
          </p:nvSpPr>
          <p:spPr>
            <a:xfrm>
              <a:off x="41" y="26"/>
              <a:ext cx="4944" cy="408"/>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sp>
        <p:nvSpPr>
          <p:cNvPr id="54296" name="TextBox 27"/>
          <p:cNvSpPr txBox="1"/>
          <p:nvPr>
            <p:custDataLst>
              <p:tags r:id="rId9"/>
            </p:custDataLst>
          </p:nvPr>
        </p:nvSpPr>
        <p:spPr>
          <a:xfrm>
            <a:off x="2230438" y="3342005"/>
            <a:ext cx="5400675" cy="368300"/>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中断信号是电平触发，低电平有效。</a:t>
            </a:r>
            <a:endParaRPr lang="zh-CN" altLang="en-US" dirty="0">
              <a:latin typeface="宋体" panose="02010600030101010101" pitchFamily="2" charset="-122"/>
              <a:ea typeface="宋体" panose="02010600030101010101" pitchFamily="2" charset="-122"/>
            </a:endParaRPr>
          </a:p>
        </p:txBody>
      </p:sp>
      <p:grpSp>
        <p:nvGrpSpPr>
          <p:cNvPr id="9" name="矩形 10"/>
          <p:cNvGrpSpPr/>
          <p:nvPr/>
        </p:nvGrpSpPr>
        <p:grpSpPr>
          <a:xfrm>
            <a:off x="2127250" y="3843655"/>
            <a:ext cx="6032500" cy="800100"/>
            <a:chOff x="0" y="0"/>
            <a:chExt cx="5023" cy="672"/>
          </a:xfrm>
        </p:grpSpPr>
        <p:pic>
          <p:nvPicPr>
            <p:cNvPr id="10" name="矩形 10"/>
            <p:cNvPicPr/>
            <p:nvPr>
              <p:custDataLst>
                <p:tags r:id="rId10"/>
              </p:custDataLst>
            </p:nvPr>
          </p:nvPicPr>
          <p:blipFill>
            <a:blip r:embed="rId11"/>
            <a:stretch>
              <a:fillRect/>
            </a:stretch>
          </p:blipFill>
          <p:spPr>
            <a:xfrm>
              <a:off x="0" y="0"/>
              <a:ext cx="5023" cy="672"/>
            </a:xfrm>
            <a:prstGeom prst="rect">
              <a:avLst/>
            </a:prstGeom>
            <a:noFill/>
            <a:ln w="9525">
              <a:noFill/>
            </a:ln>
          </p:spPr>
        </p:pic>
        <p:sp>
          <p:nvSpPr>
            <p:cNvPr id="11" name="文本框 31759"/>
            <p:cNvSpPr txBox="1"/>
            <p:nvPr>
              <p:custDataLst>
                <p:tags r:id="rId12"/>
              </p:custDataLst>
            </p:nvPr>
          </p:nvSpPr>
          <p:spPr>
            <a:xfrm>
              <a:off x="43" y="28"/>
              <a:ext cx="4942" cy="595"/>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sp>
        <p:nvSpPr>
          <p:cNvPr id="12" name="TextBox 30"/>
          <p:cNvSpPr txBox="1"/>
          <p:nvPr>
            <p:custDataLst>
              <p:tags r:id="rId13"/>
            </p:custDataLst>
          </p:nvPr>
        </p:nvSpPr>
        <p:spPr>
          <a:xfrm>
            <a:off x="2232025" y="3930968"/>
            <a:ext cx="5880100" cy="645160"/>
          </a:xfrm>
          <a:prstGeom prst="rect">
            <a:avLst/>
          </a:prstGeom>
          <a:noFill/>
          <a:ln w="9525">
            <a:noFill/>
          </a:ln>
        </p:spPr>
        <p:txBody>
          <a:bodyPr wrap="square" anchor="t" anchorCtr="0">
            <a:spAutoFit/>
          </a:bodyPr>
          <a:p>
            <a:r>
              <a:rPr lang="zh-CN" altLang="en-US" dirty="0">
                <a:latin typeface="宋体" panose="02010600030101010101" pitchFamily="2" charset="-122"/>
                <a:ea typeface="宋体" panose="02010600030101010101" pitchFamily="2" charset="-122"/>
              </a:rPr>
              <a:t>单功能设备只有一条中断线，并且只能使用</a:t>
            </a:r>
            <a:r>
              <a:rPr lang="en-US" altLang="zh-CN" dirty="0">
                <a:latin typeface="宋体" panose="02010600030101010101" pitchFamily="2" charset="-122"/>
                <a:ea typeface="宋体" panose="02010600030101010101" pitchFamily="2" charset="-122"/>
              </a:rPr>
              <a:t>INTA#</a:t>
            </a:r>
            <a:r>
              <a:rPr lang="zh-CN" altLang="en-US" dirty="0">
                <a:latin typeface="宋体" panose="02010600030101010101" pitchFamily="2" charset="-122"/>
                <a:ea typeface="宋体" panose="02010600030101010101" pitchFamily="2" charset="-122"/>
              </a:rPr>
              <a:t>，多功能设备最多可以使用</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条中断线。</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3.1 </a:t>
            </a:r>
            <a:r>
              <a:rPr lang="zh-CN" altLang="en-US" dirty="0">
                <a:sym typeface="+mn-ea"/>
              </a:rPr>
              <a:t>总线的作用与组成</a:t>
            </a:r>
            <a:endParaRPr lang="zh-CN" altLang="en-US"/>
          </a:p>
        </p:txBody>
      </p:sp>
      <p:sp>
        <p:nvSpPr>
          <p:cNvPr id="27650" name="TextBox 11"/>
          <p:cNvSpPr txBox="1"/>
          <p:nvPr/>
        </p:nvSpPr>
        <p:spPr>
          <a:xfrm>
            <a:off x="3554413" y="1112838"/>
            <a:ext cx="3232150" cy="368300"/>
          </a:xfrm>
          <a:prstGeom prst="rect">
            <a:avLst/>
          </a:prstGeom>
          <a:gradFill rotWithShape="1">
            <a:gsLst>
              <a:gs pos="0">
                <a:srgbClr val="B4D6B1">
                  <a:alpha val="100000"/>
                </a:srgbClr>
              </a:gs>
              <a:gs pos="35001">
                <a:srgbClr val="CBE1C9">
                  <a:alpha val="100000"/>
                </a:srgbClr>
              </a:gs>
              <a:gs pos="100000">
                <a:srgbClr val="EBF4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pPr algn="ctr"/>
            <a:r>
              <a:rPr lang="zh-CN" altLang="en-US" dirty="0">
                <a:solidFill>
                  <a:srgbClr val="000000"/>
                </a:solidFill>
                <a:latin typeface="微软雅黑" panose="020B0503020204020204" charset="-122"/>
                <a:ea typeface="微软雅黑" panose="020B0503020204020204" charset="-122"/>
              </a:rPr>
              <a:t>微机体系结构的重要组成部分</a:t>
            </a:r>
            <a:endParaRPr lang="zh-CN" altLang="en-US" dirty="0">
              <a:solidFill>
                <a:srgbClr val="000000"/>
              </a:solidFill>
              <a:latin typeface="微软雅黑" panose="020B0503020204020204" charset="-122"/>
              <a:ea typeface="微软雅黑" panose="020B0503020204020204" charset="-122"/>
            </a:endParaRPr>
          </a:p>
        </p:txBody>
      </p:sp>
      <p:sp>
        <p:nvSpPr>
          <p:cNvPr id="27651" name="TextBox 12"/>
          <p:cNvSpPr txBox="1"/>
          <p:nvPr/>
        </p:nvSpPr>
        <p:spPr>
          <a:xfrm>
            <a:off x="3554413" y="1563688"/>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anchor="t" anchorCtr="0">
            <a:spAutoFit/>
          </a:bodyPr>
          <a:p>
            <a:pPr algn="ctr"/>
            <a:r>
              <a:rPr lang="zh-CN" altLang="en-US" dirty="0">
                <a:solidFill>
                  <a:srgbClr val="000000"/>
                </a:solidFill>
                <a:latin typeface="微软雅黑" panose="020B0503020204020204" charset="-122"/>
                <a:ea typeface="微软雅黑" panose="020B0503020204020204" charset="-122"/>
              </a:rPr>
              <a:t>系统中传递各类信息的</a:t>
            </a:r>
            <a:r>
              <a:rPr lang="zh-CN" altLang="en-US" b="1" dirty="0">
                <a:solidFill>
                  <a:srgbClr val="000000"/>
                </a:solidFill>
                <a:latin typeface="微软雅黑" panose="020B0503020204020204" charset="-122"/>
                <a:ea typeface="微软雅黑" panose="020B0503020204020204" charset="-122"/>
              </a:rPr>
              <a:t>通道</a:t>
            </a:r>
            <a:endParaRPr lang="zh-CN" altLang="en-US" b="1" dirty="0">
              <a:solidFill>
                <a:srgbClr val="000000"/>
              </a:solidFill>
              <a:latin typeface="微软雅黑" panose="020B0503020204020204" charset="-122"/>
              <a:ea typeface="微软雅黑" panose="020B0503020204020204" charset="-122"/>
            </a:endParaRPr>
          </a:p>
        </p:txBody>
      </p:sp>
      <p:sp>
        <p:nvSpPr>
          <p:cNvPr id="27652" name="TextBox 13"/>
          <p:cNvSpPr txBox="1"/>
          <p:nvPr/>
        </p:nvSpPr>
        <p:spPr>
          <a:xfrm>
            <a:off x="3554413" y="2024063"/>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anchor="t" anchorCtr="0">
            <a:spAutoFit/>
          </a:bodyPr>
          <a:p>
            <a:pPr algn="ctr"/>
            <a:r>
              <a:rPr lang="zh-CN" altLang="en-US" dirty="0">
                <a:solidFill>
                  <a:srgbClr val="000000"/>
                </a:solidFill>
                <a:latin typeface="微软雅黑" panose="020B0503020204020204" charset="-122"/>
                <a:ea typeface="微软雅黑" panose="020B0503020204020204" charset="-122"/>
              </a:rPr>
              <a:t>系统中各模块间的物理</a:t>
            </a:r>
            <a:r>
              <a:rPr lang="zh-CN" altLang="en-US" sz="1800" b="1" dirty="0">
                <a:solidFill>
                  <a:srgbClr val="000000"/>
                </a:solidFill>
                <a:latin typeface="微软雅黑" panose="020B0503020204020204" charset="-122"/>
                <a:ea typeface="微软雅黑" panose="020B0503020204020204" charset="-122"/>
              </a:rPr>
              <a:t>接口</a:t>
            </a:r>
            <a:endParaRPr lang="zh-CN" altLang="en-US" dirty="0">
              <a:solidFill>
                <a:srgbClr val="000000"/>
              </a:solidFill>
              <a:latin typeface="微软雅黑" panose="020B0503020204020204" charset="-122"/>
              <a:ea typeface="微软雅黑" panose="020B0503020204020204" charset="-122"/>
            </a:endParaRPr>
          </a:p>
        </p:txBody>
      </p:sp>
      <p:sp>
        <p:nvSpPr>
          <p:cNvPr id="27653" name="TextBox 16"/>
          <p:cNvSpPr txBox="1"/>
          <p:nvPr/>
        </p:nvSpPr>
        <p:spPr>
          <a:xfrm>
            <a:off x="3554413" y="2819400"/>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pPr algn="ctr"/>
            <a:r>
              <a:rPr lang="zh-CN" altLang="en-US" dirty="0">
                <a:solidFill>
                  <a:srgbClr val="000000"/>
                </a:solidFill>
                <a:latin typeface="微软雅黑" panose="020B0503020204020204" charset="-122"/>
                <a:ea typeface="微软雅黑" panose="020B0503020204020204" charset="-122"/>
              </a:rPr>
              <a:t>数据总线</a:t>
            </a:r>
            <a:endParaRPr lang="zh-CN" altLang="en-US" dirty="0">
              <a:solidFill>
                <a:srgbClr val="000000"/>
              </a:solidFill>
              <a:latin typeface="微软雅黑" panose="020B0503020204020204" charset="-122"/>
              <a:ea typeface="微软雅黑" panose="020B0503020204020204" charset="-122"/>
            </a:endParaRPr>
          </a:p>
        </p:txBody>
      </p:sp>
      <p:sp>
        <p:nvSpPr>
          <p:cNvPr id="27654" name="TextBox 18"/>
          <p:cNvSpPr txBox="1"/>
          <p:nvPr/>
        </p:nvSpPr>
        <p:spPr>
          <a:xfrm>
            <a:off x="3554413" y="3233738"/>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pPr algn="ctr"/>
            <a:r>
              <a:rPr lang="zh-CN" altLang="en-US" dirty="0">
                <a:solidFill>
                  <a:srgbClr val="000000"/>
                </a:solidFill>
                <a:latin typeface="微软雅黑" panose="020B0503020204020204" charset="-122"/>
                <a:ea typeface="微软雅黑" panose="020B0503020204020204" charset="-122"/>
              </a:rPr>
              <a:t>地址总线</a:t>
            </a:r>
            <a:endParaRPr lang="zh-CN" altLang="en-US" dirty="0">
              <a:solidFill>
                <a:srgbClr val="000000"/>
              </a:solidFill>
              <a:latin typeface="微软雅黑" panose="020B0503020204020204" charset="-122"/>
              <a:ea typeface="微软雅黑" panose="020B0503020204020204" charset="-122"/>
            </a:endParaRPr>
          </a:p>
        </p:txBody>
      </p:sp>
      <p:sp>
        <p:nvSpPr>
          <p:cNvPr id="27655" name="TextBox 19"/>
          <p:cNvSpPr txBox="1"/>
          <p:nvPr/>
        </p:nvSpPr>
        <p:spPr>
          <a:xfrm>
            <a:off x="3554413" y="3651250"/>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pPr algn="ctr"/>
            <a:r>
              <a:rPr lang="zh-CN" altLang="en-US" dirty="0">
                <a:solidFill>
                  <a:srgbClr val="000000"/>
                </a:solidFill>
                <a:latin typeface="微软雅黑" panose="020B0503020204020204" charset="-122"/>
                <a:ea typeface="微软雅黑" panose="020B0503020204020204" charset="-122"/>
              </a:rPr>
              <a:t>控制总线</a:t>
            </a:r>
            <a:endParaRPr lang="zh-CN" altLang="en-US" dirty="0">
              <a:solidFill>
                <a:srgbClr val="000000"/>
              </a:solidFill>
              <a:latin typeface="微软雅黑" panose="020B0503020204020204" charset="-122"/>
              <a:ea typeface="微软雅黑" panose="020B0503020204020204" charset="-122"/>
            </a:endParaRPr>
          </a:p>
        </p:txBody>
      </p:sp>
      <p:sp>
        <p:nvSpPr>
          <p:cNvPr id="27656" name="TextBox 20"/>
          <p:cNvSpPr txBox="1"/>
          <p:nvPr/>
        </p:nvSpPr>
        <p:spPr>
          <a:xfrm>
            <a:off x="3554413" y="4070350"/>
            <a:ext cx="3232150" cy="368300"/>
          </a:xfrm>
          <a:prstGeom prst="rect">
            <a:avLst/>
          </a:prstGeom>
          <a:gradFill rotWithShape="1">
            <a:gsLst>
              <a:gs pos="0">
                <a:srgbClr val="B3DCAF">
                  <a:alpha val="100000"/>
                </a:srgbClr>
              </a:gs>
              <a:gs pos="35001">
                <a:srgbClr val="CAE5C7">
                  <a:alpha val="100000"/>
                </a:srgbClr>
              </a:gs>
              <a:gs pos="100000">
                <a:srgbClr val="EBF6EA">
                  <a:alpha val="100000"/>
                </a:srgbClr>
              </a:gs>
            </a:gsLst>
            <a:lin ang="5400000" scaled="1"/>
            <a:tileRect/>
          </a:gradFill>
          <a:ln w="9525">
            <a:noFill/>
          </a:ln>
          <a:effectLst>
            <a:outerShdw dist="20000" dir="5400000" algn="ctr" rotWithShape="0">
              <a:srgbClr val="000000">
                <a:alpha val="34000"/>
              </a:srgbClr>
            </a:outerShdw>
          </a:effectLst>
        </p:spPr>
        <p:txBody>
          <a:bodyPr wrap="square" anchor="t" anchorCtr="0">
            <a:spAutoFit/>
          </a:bodyPr>
          <a:p>
            <a:pPr algn="ctr"/>
            <a:r>
              <a:rPr lang="zh-CN" altLang="en-US" dirty="0">
                <a:solidFill>
                  <a:srgbClr val="000000"/>
                </a:solidFill>
                <a:latin typeface="微软雅黑" panose="020B0503020204020204" charset="-122"/>
                <a:ea typeface="微软雅黑" panose="020B0503020204020204" charset="-122"/>
              </a:rPr>
              <a:t>电源线和地线</a:t>
            </a:r>
            <a:endParaRPr lang="zh-CN" altLang="en-US" dirty="0">
              <a:solidFill>
                <a:srgbClr val="000000"/>
              </a:solidFill>
              <a:latin typeface="微软雅黑" panose="020B0503020204020204" charset="-122"/>
              <a:ea typeface="微软雅黑" panose="020B0503020204020204" charset="-122"/>
            </a:endParaRPr>
          </a:p>
        </p:txBody>
      </p:sp>
      <p:grpSp>
        <p:nvGrpSpPr>
          <p:cNvPr id="27657" name="组合 28"/>
          <p:cNvGrpSpPr/>
          <p:nvPr/>
        </p:nvGrpSpPr>
        <p:grpSpPr>
          <a:xfrm>
            <a:off x="1876425" y="1203325"/>
            <a:ext cx="1403350" cy="933450"/>
            <a:chOff x="4178" y="-4390"/>
            <a:chExt cx="1368152" cy="1074074"/>
          </a:xfrm>
        </p:grpSpPr>
        <p:pic>
          <p:nvPicPr>
            <p:cNvPr id="27658" name="Picture 39"/>
            <p:cNvPicPr>
              <a:picLocks noChangeAspect="1"/>
            </p:cNvPicPr>
            <p:nvPr/>
          </p:nvPicPr>
          <p:blipFill>
            <a:blip r:embed="rId1"/>
            <a:stretch>
              <a:fillRect/>
            </a:stretch>
          </p:blipFill>
          <p:spPr>
            <a:xfrm>
              <a:off x="4178" y="-4390"/>
              <a:ext cx="1368152" cy="1074074"/>
            </a:xfrm>
            <a:prstGeom prst="rect">
              <a:avLst/>
            </a:prstGeom>
            <a:noFill/>
            <a:ln w="9525">
              <a:noFill/>
            </a:ln>
          </p:spPr>
        </p:pic>
        <p:sp>
          <p:nvSpPr>
            <p:cNvPr id="27659" name="TextBox 24"/>
            <p:cNvSpPr txBox="1"/>
            <p:nvPr/>
          </p:nvSpPr>
          <p:spPr>
            <a:xfrm>
              <a:off x="288032" y="379568"/>
              <a:ext cx="850762" cy="424251"/>
            </a:xfrm>
            <a:prstGeom prst="rect">
              <a:avLst/>
            </a:prstGeom>
            <a:noFill/>
            <a:ln w="9525">
              <a:noFill/>
            </a:ln>
          </p:spPr>
          <p:txBody>
            <a:bodyPr anchor="t" anchorCtr="0">
              <a:spAutoFit/>
            </a:bodyPr>
            <a:p>
              <a:r>
                <a:rPr lang="zh-CN" altLang="en-US" b="1" dirty="0">
                  <a:solidFill>
                    <a:schemeClr val="bg1"/>
                  </a:solidFill>
                  <a:latin typeface="微软雅黑" panose="020B0503020204020204" charset="-122"/>
                  <a:ea typeface="微软雅黑" panose="020B0503020204020204" charset="-122"/>
                </a:rPr>
                <a:t>作用</a:t>
              </a:r>
              <a:endParaRPr lang="zh-CN" altLang="en-US" b="1" dirty="0">
                <a:solidFill>
                  <a:schemeClr val="bg1"/>
                </a:solidFill>
                <a:latin typeface="微软雅黑" panose="020B0503020204020204" charset="-122"/>
                <a:ea typeface="微软雅黑" panose="020B0503020204020204" charset="-122"/>
              </a:endParaRPr>
            </a:p>
          </p:txBody>
        </p:sp>
      </p:grpSp>
      <p:grpSp>
        <p:nvGrpSpPr>
          <p:cNvPr id="27660" name="组合 27"/>
          <p:cNvGrpSpPr/>
          <p:nvPr/>
        </p:nvGrpSpPr>
        <p:grpSpPr>
          <a:xfrm>
            <a:off x="1924050" y="3167063"/>
            <a:ext cx="1406525" cy="971550"/>
            <a:chOff x="0" y="0"/>
            <a:chExt cx="1368152" cy="1074074"/>
          </a:xfrm>
        </p:grpSpPr>
        <p:pic>
          <p:nvPicPr>
            <p:cNvPr id="27661" name="Picture 39"/>
            <p:cNvPicPr>
              <a:picLocks noChangeAspect="1"/>
            </p:cNvPicPr>
            <p:nvPr/>
          </p:nvPicPr>
          <p:blipFill>
            <a:blip r:embed="rId1"/>
            <a:stretch>
              <a:fillRect/>
            </a:stretch>
          </p:blipFill>
          <p:spPr>
            <a:xfrm>
              <a:off x="0" y="0"/>
              <a:ext cx="1368152" cy="1074074"/>
            </a:xfrm>
            <a:prstGeom prst="rect">
              <a:avLst/>
            </a:prstGeom>
            <a:noFill/>
            <a:ln w="9525">
              <a:noFill/>
            </a:ln>
          </p:spPr>
        </p:pic>
        <p:sp>
          <p:nvSpPr>
            <p:cNvPr id="27662" name="TextBox 26"/>
            <p:cNvSpPr txBox="1"/>
            <p:nvPr/>
          </p:nvSpPr>
          <p:spPr>
            <a:xfrm>
              <a:off x="288032" y="379568"/>
              <a:ext cx="850762" cy="407094"/>
            </a:xfrm>
            <a:prstGeom prst="rect">
              <a:avLst/>
            </a:prstGeom>
            <a:noFill/>
            <a:ln w="9525">
              <a:noFill/>
            </a:ln>
          </p:spPr>
          <p:txBody>
            <a:bodyPr anchor="t" anchorCtr="0">
              <a:spAutoFit/>
            </a:bodyPr>
            <a:p>
              <a:r>
                <a:rPr lang="zh-CN" altLang="en-US" b="1" dirty="0">
                  <a:solidFill>
                    <a:schemeClr val="bg1"/>
                  </a:solidFill>
                  <a:latin typeface="微软雅黑" panose="020B0503020204020204" charset="-122"/>
                  <a:ea typeface="微软雅黑" panose="020B0503020204020204" charset="-122"/>
                </a:rPr>
                <a:t>组成</a:t>
              </a:r>
              <a:endParaRPr lang="zh-CN" altLang="en-US" b="1" dirty="0">
                <a:solidFill>
                  <a:schemeClr val="bg1"/>
                </a:solidFill>
                <a:latin typeface="微软雅黑" panose="020B0503020204020204" charset="-122"/>
                <a:ea typeface="微软雅黑" panose="020B0503020204020204"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latin typeface="宋体" panose="02010600030101010101" pitchFamily="2" charset="-122"/>
                <a:sym typeface="+mn-ea"/>
              </a:rPr>
              <a:t>总线时序</a:t>
            </a:r>
            <a:endParaRPr kumimoji="0" lang="zh-CN" altLang="en-US" sz="1800" b="0" i="0" u="none" strike="noStrike" kern="1200" cap="none" spc="0" normalizeH="0" baseline="0" noProof="1"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buClrTx/>
              <a:buSzTx/>
              <a:buFont typeface="Arial" panose="020B0604020202020204" pitchFamily="34" charset="0"/>
              <a:buChar char="•"/>
            </a:pPr>
            <a:endParaRPr lang="zh-CN" altLang="en-US" sz="1600" dirty="0">
              <a:solidFill>
                <a:schemeClr val="tx1"/>
              </a:solidFill>
              <a:cs typeface="微软雅黑" panose="020B0503020204020204" charset="-122"/>
            </a:endParaRPr>
          </a:p>
          <a:p>
            <a:pPr marL="51435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4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2339975" y="895350"/>
            <a:ext cx="4876800" cy="38512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sym typeface="+mn-ea"/>
              </a:rPr>
              <a:t>三种地址空间</a:t>
            </a:r>
            <a:endParaRPr lang="zh-CN" altLang="en-US" sz="1800" dirty="0">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b="1" dirty="0">
                <a:latin typeface="宋体" panose="02010600030101010101" pitchFamily="2" charset="-122"/>
                <a:sym typeface="+mn-ea"/>
              </a:rPr>
              <a:t>PCI</a:t>
            </a:r>
            <a:r>
              <a:rPr lang="zh-CN" altLang="en-US" sz="1800" b="1" dirty="0">
                <a:latin typeface="宋体" panose="02010600030101010101" pitchFamily="2" charset="-122"/>
                <a:sym typeface="+mn-ea"/>
              </a:rPr>
              <a:t>配置空间</a:t>
            </a:r>
            <a:r>
              <a:rPr lang="zh-CN" altLang="en-US" sz="1800" b="1" dirty="0">
                <a:sym typeface="+mn-ea"/>
              </a:rPr>
              <a:t>：</a:t>
            </a:r>
            <a:r>
              <a:rPr lang="en-US" altLang="zh-CN" sz="1800" dirty="0">
                <a:latin typeface="宋体" panose="02010600030101010101" pitchFamily="2" charset="-122"/>
                <a:sym typeface="+mn-ea"/>
              </a:rPr>
              <a:t>PCI</a:t>
            </a:r>
            <a:r>
              <a:rPr lang="zh-CN" altLang="en-US" sz="1800" dirty="0">
                <a:latin typeface="宋体" panose="02010600030101010101" pitchFamily="2" charset="-122"/>
                <a:sym typeface="+mn-ea"/>
              </a:rPr>
              <a:t>设备和</a:t>
            </a:r>
            <a:r>
              <a:rPr lang="en-US" altLang="zh-CN" sz="1800" dirty="0">
                <a:latin typeface="宋体" panose="02010600030101010101" pitchFamily="2" charset="-122"/>
                <a:sym typeface="+mn-ea"/>
              </a:rPr>
              <a:t>PCI</a:t>
            </a:r>
            <a:r>
              <a:rPr lang="zh-CN" altLang="en-US" sz="1800" dirty="0">
                <a:latin typeface="宋体" panose="02010600030101010101" pitchFamily="2" charset="-122"/>
                <a:sym typeface="+mn-ea"/>
              </a:rPr>
              <a:t>功能专用的地址空间</a:t>
            </a:r>
            <a:endParaRPr kumimoji="0" lang="en-US" altLang="x-none"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graphicFrame>
        <p:nvGraphicFramePr>
          <p:cNvPr id="32775" name="表格 32774"/>
          <p:cNvGraphicFramePr/>
          <p:nvPr>
            <p:custDataLst>
              <p:tags r:id="rId1"/>
            </p:custDataLst>
          </p:nvPr>
        </p:nvGraphicFramePr>
        <p:xfrm>
          <a:off x="1654175" y="1275715"/>
          <a:ext cx="5793105" cy="1565275"/>
        </p:xfrm>
        <a:graphic>
          <a:graphicData uri="http://schemas.openxmlformats.org/drawingml/2006/table">
            <a:tbl>
              <a:tblPr/>
              <a:tblGrid>
                <a:gridCol w="1580515"/>
                <a:gridCol w="1238885"/>
                <a:gridCol w="1080770"/>
                <a:gridCol w="1892935"/>
              </a:tblGrid>
              <a:tr h="485775">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15000"/>
                        </a:lnSpc>
                        <a:spcBef>
                          <a:spcPct val="0"/>
                        </a:spcBef>
                        <a:buClr>
                          <a:srgbClr val="000000"/>
                        </a:buClr>
                        <a:buFont typeface="Arial" panose="020B0604020202020204" pitchFamily="34" charset="0"/>
                        <a:buNone/>
                      </a:pPr>
                      <a:r>
                        <a:rPr lang="zh-CN" altLang="en-US" sz="1500">
                          <a:solidFill>
                            <a:srgbClr val="FFFFFF"/>
                          </a:solidFill>
                          <a:latin typeface="宋体" panose="02010600030101010101" pitchFamily="2" charset="-122"/>
                        </a:rPr>
                        <a:t>地址空间类型</a:t>
                      </a:r>
                      <a:endParaRPr lang="zh-CN" altLang="en-US" sz="1500">
                        <a:solidFill>
                          <a:srgbClr val="FFFFFF"/>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FC000">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15000"/>
                        </a:lnSpc>
                        <a:spcBef>
                          <a:spcPct val="0"/>
                        </a:spcBef>
                        <a:buClr>
                          <a:srgbClr val="000000"/>
                        </a:buClr>
                        <a:buFont typeface="Arial" panose="020B0604020202020204" pitchFamily="34" charset="0"/>
                        <a:buNone/>
                      </a:pPr>
                      <a:r>
                        <a:rPr lang="zh-CN" altLang="en-US" sz="1500">
                          <a:solidFill>
                            <a:srgbClr val="FFFFFF"/>
                          </a:solidFill>
                          <a:latin typeface="宋体" panose="02010600030101010101" pitchFamily="2" charset="-122"/>
                        </a:rPr>
                        <a:t>寻址范围</a:t>
                      </a:r>
                      <a:endParaRPr lang="zh-CN" altLang="en-US" sz="1500">
                        <a:solidFill>
                          <a:srgbClr val="FFFFFF"/>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FC000">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15000"/>
                        </a:lnSpc>
                        <a:spcBef>
                          <a:spcPct val="0"/>
                        </a:spcBef>
                        <a:buClr>
                          <a:srgbClr val="000000"/>
                        </a:buClr>
                        <a:buFont typeface="Arial" panose="020B0604020202020204" pitchFamily="34" charset="0"/>
                        <a:buNone/>
                      </a:pPr>
                      <a:r>
                        <a:rPr lang="zh-CN" altLang="en-US" sz="1500">
                          <a:solidFill>
                            <a:srgbClr val="FFFFFF"/>
                          </a:solidFill>
                          <a:latin typeface="宋体" panose="02010600030101010101" pitchFamily="2" charset="-122"/>
                        </a:rPr>
                        <a:t>寻址宽度</a:t>
                      </a:r>
                      <a:endParaRPr lang="zh-CN" altLang="en-US" sz="1500">
                        <a:solidFill>
                          <a:srgbClr val="FFFFFF"/>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FC000">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15000"/>
                        </a:lnSpc>
                        <a:spcBef>
                          <a:spcPct val="0"/>
                        </a:spcBef>
                        <a:buClr>
                          <a:srgbClr val="000000"/>
                        </a:buClr>
                        <a:buFont typeface="Arial" panose="020B0604020202020204" pitchFamily="34" charset="0"/>
                        <a:buNone/>
                      </a:pPr>
                      <a:r>
                        <a:rPr lang="zh-CN" altLang="en-US" sz="1500">
                          <a:solidFill>
                            <a:srgbClr val="FFFFFF"/>
                          </a:solidFill>
                          <a:latin typeface="宋体" panose="02010600030101010101" pitchFamily="2" charset="-122"/>
                        </a:rPr>
                        <a:t>位置</a:t>
                      </a:r>
                      <a:endParaRPr lang="zh-CN" altLang="en-US" sz="1500">
                        <a:solidFill>
                          <a:srgbClr val="FFFFFF"/>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FC000">
                        <a:alpha val="100000"/>
                      </a:srgbClr>
                    </a:solidFill>
                  </a:tcPr>
                </a:tc>
              </a:tr>
              <a:tr h="37719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   I/O</a:t>
                      </a:r>
                      <a:r>
                        <a:rPr lang="zh-CN" altLang="en-US" sz="1500" b="0" dirty="0">
                          <a:solidFill>
                            <a:schemeClr val="tx1"/>
                          </a:solidFill>
                          <a:latin typeface="宋体" panose="02010600030101010101" pitchFamily="2" charset="-122"/>
                        </a:rPr>
                        <a:t>地址空间</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4G </a:t>
                      </a:r>
                      <a:r>
                        <a:rPr lang="zh-CN" altLang="en-US" sz="1500" b="0" dirty="0">
                          <a:solidFill>
                            <a:schemeClr val="tx1"/>
                          </a:solidFill>
                          <a:latin typeface="宋体" panose="02010600030101010101" pitchFamily="2" charset="-122"/>
                        </a:rPr>
                        <a:t>字节</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字节</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I/O</a:t>
                      </a:r>
                      <a:r>
                        <a:rPr lang="zh-CN" altLang="en-US" sz="1500" b="0" dirty="0">
                          <a:solidFill>
                            <a:schemeClr val="tx1"/>
                          </a:solidFill>
                          <a:latin typeface="宋体" panose="02010600030101010101" pitchFamily="2" charset="-122"/>
                        </a:rPr>
                        <a:t>端口</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r>
              <a:tr h="37846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   </a:t>
                      </a:r>
                      <a:r>
                        <a:rPr lang="zh-CN" altLang="en-US" sz="1500" b="0" dirty="0">
                          <a:solidFill>
                            <a:schemeClr val="tx1"/>
                          </a:solidFill>
                          <a:latin typeface="宋体" panose="02010600030101010101" pitchFamily="2" charset="-122"/>
                        </a:rPr>
                        <a:t>内存地址空间</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1G </a:t>
                      </a:r>
                      <a:r>
                        <a:rPr lang="zh-CN" altLang="en-US" sz="1500" b="0" dirty="0">
                          <a:solidFill>
                            <a:schemeClr val="tx1"/>
                          </a:solidFill>
                          <a:latin typeface="宋体" panose="02010600030101010101" pitchFamily="2" charset="-122"/>
                        </a:rPr>
                        <a:t>双字节</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双字节</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存储器</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2CAAA">
                        <a:alpha val="100000"/>
                      </a:srgbClr>
                    </a:solidFill>
                  </a:tcPr>
                </a:tc>
              </a:tr>
              <a:tr h="323850">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eaLnBrk="1" hangingPunct="1">
                        <a:lnSpc>
                          <a:spcPct val="120000"/>
                        </a:lnSpc>
                        <a:spcBef>
                          <a:spcPct val="0"/>
                        </a:spcBef>
                        <a:buClr>
                          <a:srgbClr val="000000"/>
                        </a:buClr>
                        <a:buFont typeface="Arial" panose="020B0604020202020204" pitchFamily="34" charset="0"/>
                        <a:buNone/>
                      </a:pPr>
                      <a:r>
                        <a:rPr lang="en-US" altLang="zh-CN" sz="1500" b="0">
                          <a:solidFill>
                            <a:schemeClr val="tx1"/>
                          </a:solidFill>
                          <a:latin typeface="宋体" panose="02010600030101010101" pitchFamily="2" charset="-122"/>
                        </a:rPr>
                        <a:t>   </a:t>
                      </a:r>
                      <a:r>
                        <a:rPr lang="zh-CN" altLang="en-US" sz="1500" b="0">
                          <a:solidFill>
                            <a:schemeClr val="tx1"/>
                          </a:solidFill>
                          <a:latin typeface="宋体" panose="02010600030101010101" pitchFamily="2" charset="-122"/>
                        </a:rPr>
                        <a:t>配置地址空间</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20000"/>
                        </a:lnSpc>
                        <a:spcBef>
                          <a:spcPct val="0"/>
                        </a:spcBef>
                        <a:buClr>
                          <a:srgbClr val="000000"/>
                        </a:buClr>
                        <a:buFont typeface="Arial" panose="020B0604020202020204" pitchFamily="34" charset="0"/>
                        <a:buNone/>
                      </a:pPr>
                      <a:r>
                        <a:rPr lang="en-US" altLang="x-none" sz="1500" b="0" dirty="0">
                          <a:solidFill>
                            <a:schemeClr val="tx1"/>
                          </a:solidFill>
                          <a:latin typeface="宋体" panose="02010600030101010101" pitchFamily="2" charset="-122"/>
                        </a:rPr>
                        <a:t>64</a:t>
                      </a:r>
                      <a:r>
                        <a:rPr lang="zh-CN" altLang="en-US" sz="1500" b="0" dirty="0">
                          <a:solidFill>
                            <a:schemeClr val="tx1"/>
                          </a:solidFill>
                          <a:latin typeface="宋体" panose="02010600030101010101" pitchFamily="2" charset="-122"/>
                        </a:rPr>
                        <a:t>个双字节</a:t>
                      </a:r>
                      <a:endParaRPr lang="zh-CN" altLang="en-US" sz="1500" b="0" dirty="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20000"/>
                        </a:lnSpc>
                        <a:spcBef>
                          <a:spcPct val="0"/>
                        </a:spcBef>
                        <a:buClr>
                          <a:srgbClr val="000000"/>
                        </a:buClr>
                        <a:buFont typeface="Arial" panose="020B0604020202020204" pitchFamily="34" charset="0"/>
                        <a:buNone/>
                      </a:pPr>
                      <a:r>
                        <a:rPr lang="zh-CN" altLang="en-US" sz="1500" b="0">
                          <a:solidFill>
                            <a:schemeClr val="tx1"/>
                          </a:solidFill>
                          <a:latin typeface="宋体" panose="02010600030101010101" pitchFamily="2" charset="-122"/>
                        </a:rPr>
                        <a:t>双字节</a:t>
                      </a:r>
                      <a:endParaRPr lang="zh-CN" altLang="en-US" sz="1500" b="0">
                        <a:solidFill>
                          <a:schemeClr val="tx1"/>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c>
                  <a:txBody>
                    <a:bodyPr wrap="square"/>
                    <a:lstStyle>
                      <a:lvl1pPr marL="342900" lvl="0" indent="-342900" algn="l" defTabSz="914400" eaLnBrk="0" fontAlgn="base" latinLnBrk="0" hangingPunct="0">
                        <a:spcBef>
                          <a:spcPct val="20000"/>
                        </a:spcBef>
                        <a:spcAft>
                          <a:spcPct val="0"/>
                        </a:spcAft>
                        <a:buClr>
                          <a:schemeClr val="accent1"/>
                        </a:buClr>
                        <a:buSzPct val="65000"/>
                        <a:buFont typeface="Wingdings" panose="05000000000000000000" pitchFamily="2" charset="2"/>
                        <a:buChar char="n"/>
                        <a:defRPr sz="2800" b="1" i="0" u="none" kern="1200" baseline="0">
                          <a:solidFill>
                            <a:srgbClr val="0000E1"/>
                          </a:solidFill>
                          <a:latin typeface="Arial" panose="020B0604020202020204" pitchFamily="34" charset="0"/>
                          <a:ea typeface="宋体" panose="02010600030101010101" pitchFamily="2" charset="-122"/>
                        </a:defRPr>
                      </a:lvl1pPr>
                      <a:lvl2pPr marL="669925" lvl="1" indent="-325120" algn="l">
                        <a:buClr>
                          <a:schemeClr val="accent2"/>
                        </a:buClr>
                        <a:defRPr sz="2800" kern="1200"/>
                      </a:lvl2pPr>
                      <a:lvl3pPr marL="1022350" lvl="2" indent="-350520" algn="l">
                        <a:buClr>
                          <a:schemeClr val="accent1"/>
                        </a:buClr>
                        <a:defRPr sz="2400" kern="1200"/>
                      </a:lvl3pPr>
                      <a:lvl4pPr marL="1339850" lvl="3" indent="-315595" algn="l">
                        <a:buClr>
                          <a:schemeClr val="accent2"/>
                        </a:buClr>
                        <a:defRPr sz="2400" kern="1200"/>
                      </a:lvl4pPr>
                      <a:lvl5pPr marL="1681480" lvl="4" indent="-339725" algn="l">
                        <a:buClr>
                          <a:schemeClr val="accent1"/>
                        </a:buClr>
                        <a:defRPr sz="2400" kern="1200"/>
                      </a:lvl5pPr>
                    </a:lstStyle>
                    <a:p>
                      <a:pPr marL="0" lvl="0" indent="0" algn="ctr" eaLnBrk="1" hangingPunct="1">
                        <a:lnSpc>
                          <a:spcPct val="120000"/>
                        </a:lnSpc>
                        <a:spcBef>
                          <a:spcPct val="0"/>
                        </a:spcBef>
                        <a:buClr>
                          <a:srgbClr val="000000"/>
                        </a:buClr>
                        <a:buFont typeface="Arial" panose="020B0604020202020204" pitchFamily="34" charset="0"/>
                        <a:buNone/>
                      </a:pPr>
                      <a:r>
                        <a:rPr lang="zh-CN" altLang="en-US" sz="1500" b="0" dirty="0">
                          <a:solidFill>
                            <a:srgbClr val="FF3300"/>
                          </a:solidFill>
                          <a:latin typeface="宋体" panose="02010600030101010101" pitchFamily="2" charset="-122"/>
                        </a:rPr>
                        <a:t>PCI的配置寄存器</a:t>
                      </a:r>
                      <a:endParaRPr lang="zh-CN" altLang="en-US" sz="1500" b="0" dirty="0">
                        <a:solidFill>
                          <a:srgbClr val="FF3300"/>
                        </a:solidFill>
                        <a:latin typeface="宋体" panose="02010600030101010101" pitchFamily="2" charset="-122"/>
                      </a:endParaRPr>
                    </a:p>
                  </a:txBody>
                  <a:tcPr marL="51441" marR="51441" marT="0" marB="0" vert="horz"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9F4EE">
                        <a:alpha val="100000"/>
                      </a:srgbClr>
                    </a:solidFill>
                  </a:tcPr>
                </a:tc>
              </a:tr>
            </a:tbl>
          </a:graphicData>
        </a:graphic>
      </p:graphicFrame>
      <p:pic>
        <p:nvPicPr>
          <p:cNvPr id="57346" name="Picture 39"/>
          <p:cNvPicPr>
            <a:picLocks noChangeAspect="1"/>
          </p:cNvPicPr>
          <p:nvPr>
            <p:custDataLst>
              <p:tags r:id="rId2"/>
            </p:custDataLst>
          </p:nvPr>
        </p:nvPicPr>
        <p:blipFill>
          <a:blip r:embed="rId3"/>
          <a:stretch>
            <a:fillRect/>
          </a:stretch>
        </p:blipFill>
        <p:spPr>
          <a:xfrm>
            <a:off x="1690688" y="3642043"/>
            <a:ext cx="1417637" cy="1114425"/>
          </a:xfrm>
          <a:prstGeom prst="rect">
            <a:avLst/>
          </a:prstGeom>
          <a:noFill/>
          <a:ln w="9525">
            <a:noFill/>
          </a:ln>
        </p:spPr>
      </p:pic>
      <p:sp>
        <p:nvSpPr>
          <p:cNvPr id="57347" name="TextBox 24"/>
          <p:cNvSpPr txBox="1"/>
          <p:nvPr>
            <p:custDataLst>
              <p:tags r:id="rId4"/>
            </p:custDataLst>
          </p:nvPr>
        </p:nvSpPr>
        <p:spPr>
          <a:xfrm>
            <a:off x="1933575" y="4019868"/>
            <a:ext cx="787400" cy="337185"/>
          </a:xfrm>
          <a:prstGeom prst="rect">
            <a:avLst/>
          </a:prstGeom>
          <a:noFill/>
          <a:ln w="9525">
            <a:noFill/>
          </a:ln>
        </p:spPr>
        <p:txBody>
          <a:bodyPr anchor="t" anchorCtr="0">
            <a:spAutoFit/>
          </a:bodyPr>
          <a:p>
            <a:r>
              <a:rPr lang="zh-CN" altLang="en-US" sz="1600" dirty="0">
                <a:solidFill>
                  <a:schemeClr val="bg1"/>
                </a:solidFill>
                <a:latin typeface="微软雅黑" panose="020B0503020204020204" charset="-122"/>
                <a:ea typeface="微软雅黑" panose="020B0503020204020204" charset="-122"/>
              </a:rPr>
              <a:t>作用</a:t>
            </a:r>
            <a:endParaRPr lang="zh-CN" altLang="en-US" sz="1600" dirty="0">
              <a:solidFill>
                <a:schemeClr val="bg1"/>
              </a:solidFill>
              <a:latin typeface="微软雅黑" panose="020B0503020204020204" charset="-122"/>
              <a:ea typeface="微软雅黑" panose="020B0503020204020204" charset="-122"/>
            </a:endParaRPr>
          </a:p>
        </p:txBody>
      </p:sp>
      <p:sp>
        <p:nvSpPr>
          <p:cNvPr id="57348" name="Rectangle 6"/>
          <p:cNvSpPr/>
          <p:nvPr>
            <p:custDataLst>
              <p:tags r:id="rId5"/>
            </p:custDataLst>
          </p:nvPr>
        </p:nvSpPr>
        <p:spPr>
          <a:xfrm>
            <a:off x="3239770" y="3532505"/>
            <a:ext cx="4846955" cy="1334135"/>
          </a:xfrm>
          <a:prstGeom prst="rect">
            <a:avLst/>
          </a:prstGeom>
          <a:noFill/>
          <a:ln w="9525">
            <a:noFill/>
          </a:ln>
        </p:spPr>
        <p:txBody>
          <a:bodyPr anchor="t" anchorCtr="0"/>
          <a:p>
            <a:pPr marL="342900" indent="-342900">
              <a:lnSpc>
                <a:spcPct val="150000"/>
              </a:lnSpc>
              <a:spcBef>
                <a:spcPct val="20000"/>
              </a:spcBef>
              <a:buClr>
                <a:srgbClr val="FF3300"/>
              </a:buClr>
              <a:buFont typeface="Wingdings" panose="05000000000000000000" pitchFamily="2" charset="2"/>
              <a:buChar char="n"/>
            </a:pPr>
            <a:r>
              <a:rPr lang="zh-CN" altLang="en-US" sz="1600" dirty="0">
                <a:latin typeface="微软雅黑" panose="020B0503020204020204" charset="-122"/>
                <a:ea typeface="微软雅黑" panose="020B0503020204020204" charset="-122"/>
              </a:rPr>
              <a:t>分配给PCI设备，存放必要的配置信息</a:t>
            </a:r>
            <a:endParaRPr lang="zh-CN" altLang="en-US" sz="1600" dirty="0">
              <a:latin typeface="微软雅黑" panose="020B0503020204020204" charset="-122"/>
              <a:ea typeface="微软雅黑" panose="020B0503020204020204" charset="-122"/>
            </a:endParaRPr>
          </a:p>
          <a:p>
            <a:pPr marL="342900" indent="-342900">
              <a:lnSpc>
                <a:spcPct val="150000"/>
              </a:lnSpc>
              <a:spcBef>
                <a:spcPct val="20000"/>
              </a:spcBef>
              <a:buClr>
                <a:srgbClr val="FF3300"/>
              </a:buClr>
              <a:buFont typeface="Wingdings" panose="05000000000000000000" pitchFamily="2" charset="2"/>
              <a:buChar char="n"/>
            </a:pPr>
            <a:r>
              <a:rPr lang="zh-CN" altLang="en-US" sz="1600" dirty="0">
                <a:latin typeface="微软雅黑" panose="020B0503020204020204" charset="-122"/>
                <a:ea typeface="微软雅黑" panose="020B0503020204020204" charset="-122"/>
                <a:sym typeface="+mn-ea"/>
              </a:rPr>
              <a:t>实现设备的即插即用</a:t>
            </a:r>
            <a:endParaRPr lang="zh-CN" altLang="en-US" sz="1600" dirty="0">
              <a:latin typeface="微软雅黑" panose="020B0503020204020204" charset="-122"/>
              <a:ea typeface="微软雅黑" panose="020B0503020204020204" charset="-122"/>
              <a:sym typeface="+mn-ea"/>
            </a:endParaRPr>
          </a:p>
          <a:p>
            <a:pPr marL="342900" indent="-342900">
              <a:lnSpc>
                <a:spcPct val="150000"/>
              </a:lnSpc>
              <a:spcBef>
                <a:spcPct val="20000"/>
              </a:spcBef>
              <a:buClr>
                <a:srgbClr val="FF3300"/>
              </a:buClr>
              <a:buFont typeface="Wingdings" panose="05000000000000000000" pitchFamily="2" charset="2"/>
              <a:buChar char="n"/>
            </a:pPr>
            <a:r>
              <a:rPr lang="zh-CN" altLang="en-US" sz="1600" dirty="0">
                <a:latin typeface="微软雅黑" panose="020B0503020204020204" charset="-122"/>
                <a:ea typeface="微软雅黑" panose="020B0503020204020204" charset="-122"/>
                <a:sym typeface="+mn-ea"/>
              </a:rPr>
              <a:t>建立本地用户总线与</a:t>
            </a:r>
            <a:r>
              <a:rPr lang="en-US" altLang="zh-CN" sz="1600" dirty="0">
                <a:latin typeface="微软雅黑" panose="020B0503020204020204" charset="-122"/>
                <a:ea typeface="微软雅黑" panose="020B0503020204020204" charset="-122"/>
                <a:sym typeface="+mn-ea"/>
              </a:rPr>
              <a:t>PCI</a:t>
            </a:r>
            <a:r>
              <a:rPr lang="zh-CN" altLang="en-US" sz="1600" dirty="0">
                <a:latin typeface="微软雅黑" panose="020B0503020204020204" charset="-122"/>
                <a:ea typeface="微软雅黑" panose="020B0503020204020204" charset="-122"/>
                <a:sym typeface="+mn-ea"/>
              </a:rPr>
              <a:t>总线资源的映射关系</a:t>
            </a:r>
            <a:endParaRPr lang="zh-CN" altLang="en-US" sz="1600" dirty="0">
              <a:latin typeface="微软雅黑" panose="020B0503020204020204" charset="-122"/>
              <a:ea typeface="微软雅黑" panose="020B0503020204020204" charset="-122"/>
            </a:endParaRPr>
          </a:p>
        </p:txBody>
      </p:sp>
      <p:sp>
        <p:nvSpPr>
          <p:cNvPr id="57354" name="文本框 36877"/>
          <p:cNvSpPr txBox="1"/>
          <p:nvPr>
            <p:custDataLst>
              <p:tags r:id="rId6"/>
            </p:custDataLst>
          </p:nvPr>
        </p:nvSpPr>
        <p:spPr>
          <a:xfrm>
            <a:off x="3945890" y="3821430"/>
            <a:ext cx="309880" cy="583565"/>
          </a:xfrm>
          <a:prstGeom prst="rect">
            <a:avLst/>
          </a:prstGeom>
          <a:noFill/>
          <a:ln w="9525">
            <a:noFill/>
          </a:ln>
        </p:spPr>
        <p:txBody>
          <a:bodyPr wrap="none" anchor="t" anchorCtr="0">
            <a:spAutoFit/>
          </a:bodyPr>
          <a:p>
            <a:endParaRPr lang="zh-CN" altLang="en-US"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xfrm>
            <a:off x="365760" y="707390"/>
            <a:ext cx="8301355" cy="4227830"/>
          </a:xfrm>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宋体" panose="02010600030101010101" pitchFamily="2" charset="-122"/>
                <a:sym typeface="+mn-ea"/>
              </a:rPr>
              <a:t>PCI设备</a:t>
            </a:r>
            <a:endParaRPr lang="en-US" altLang="zh-CN" sz="1800" dirty="0">
              <a:latin typeface="宋体" panose="02010600030101010101" pitchFamily="2" charset="-122"/>
              <a:sym typeface="+mn-ea"/>
            </a:endParaRPr>
          </a:p>
          <a:p>
            <a:pPr marL="800100" lvl="2" indent="-342900">
              <a:lnSpc>
                <a:spcPct val="150000"/>
              </a:lnSpc>
              <a:buClr>
                <a:srgbClr val="000000"/>
              </a:buClr>
              <a:buFont typeface="Arial" panose="020B0604020202020204" pitchFamily="34" charset="0"/>
              <a:buChar char="•"/>
            </a:pPr>
            <a:r>
              <a:rPr lang="en-US" altLang="zh-CN" sz="1600" dirty="0">
                <a:cs typeface="微软雅黑" panose="020B0503020204020204" charset="-122"/>
                <a:sym typeface="+mn-ea"/>
              </a:rPr>
              <a:t>PCI</a:t>
            </a:r>
            <a:r>
              <a:rPr lang="zh-CN" altLang="en-US" sz="1600" dirty="0">
                <a:cs typeface="微软雅黑" panose="020B0503020204020204" charset="-122"/>
                <a:sym typeface="+mn-ea"/>
              </a:rPr>
              <a:t>设备是能够理解</a:t>
            </a:r>
            <a:r>
              <a:rPr lang="en-US" altLang="zh-CN" sz="1600" dirty="0">
                <a:cs typeface="微软雅黑" panose="020B0503020204020204" charset="-122"/>
                <a:sym typeface="+mn-ea"/>
              </a:rPr>
              <a:t>PCI</a:t>
            </a:r>
            <a:r>
              <a:rPr lang="zh-CN" altLang="en-US" sz="1600" dirty="0">
                <a:cs typeface="微软雅黑" panose="020B0503020204020204" charset="-122"/>
                <a:sym typeface="+mn-ea"/>
              </a:rPr>
              <a:t>协议和支持标准的</a:t>
            </a:r>
            <a:r>
              <a:rPr lang="en-US" altLang="zh-CN" sz="1600" dirty="0">
                <a:cs typeface="微软雅黑" panose="020B0503020204020204" charset="-122"/>
                <a:sym typeface="+mn-ea"/>
              </a:rPr>
              <a:t>PCI</a:t>
            </a:r>
            <a:r>
              <a:rPr lang="zh-CN" altLang="en-US" sz="1600" dirty="0">
                <a:cs typeface="微软雅黑" panose="020B0503020204020204" charset="-122"/>
                <a:sym typeface="+mn-ea"/>
              </a:rPr>
              <a:t>操作，并且拥有由</a:t>
            </a:r>
            <a:r>
              <a:rPr lang="en-US" altLang="zh-CN" sz="1600" dirty="0">
                <a:solidFill>
                  <a:srgbClr val="FF3300"/>
                </a:solidFill>
                <a:cs typeface="微软雅黑" panose="020B0503020204020204" charset="-122"/>
                <a:sym typeface="+mn-ea"/>
              </a:rPr>
              <a:t>PCI</a:t>
            </a:r>
            <a:r>
              <a:rPr lang="zh-CN" altLang="en-US" sz="1600" dirty="0">
                <a:solidFill>
                  <a:srgbClr val="FF3300"/>
                </a:solidFill>
                <a:cs typeface="微软雅黑" panose="020B0503020204020204" charset="-122"/>
                <a:sym typeface="+mn-ea"/>
              </a:rPr>
              <a:t>-</a:t>
            </a:r>
            <a:r>
              <a:rPr lang="en-US" altLang="zh-CN" sz="1600" dirty="0">
                <a:solidFill>
                  <a:srgbClr val="FF3300"/>
                </a:solidFill>
                <a:cs typeface="微软雅黑" panose="020B0503020204020204" charset="-122"/>
                <a:sym typeface="+mn-ea"/>
              </a:rPr>
              <a:t>SIG</a:t>
            </a:r>
            <a:r>
              <a:rPr lang="zh-CN" altLang="en-US" sz="1600" dirty="0">
                <a:solidFill>
                  <a:srgbClr val="FF3300"/>
                </a:solidFill>
                <a:cs typeface="微软雅黑" panose="020B0503020204020204" charset="-122"/>
                <a:sym typeface="+mn-ea"/>
              </a:rPr>
              <a:t>（外围部件互连专业组）</a:t>
            </a:r>
            <a:r>
              <a:rPr lang="zh-CN" altLang="en-US" sz="1600" dirty="0">
                <a:cs typeface="微软雅黑" panose="020B0503020204020204" charset="-122"/>
                <a:sym typeface="+mn-ea"/>
              </a:rPr>
              <a:t>分配的唯一固定的厂商标志码的各类设备。</a:t>
            </a:r>
            <a:endParaRPr lang="en-US" altLang="zh-CN" sz="1600" dirty="0">
              <a:solidFill>
                <a:srgbClr val="FF3300"/>
              </a:solidFill>
              <a:cs typeface="微软雅黑" panose="020B0503020204020204" charset="-122"/>
            </a:endParaRPr>
          </a:p>
          <a:p>
            <a:pPr marL="800100" lvl="2" indent="-342900">
              <a:lnSpc>
                <a:spcPct val="150000"/>
              </a:lnSpc>
              <a:buClr>
                <a:srgbClr val="000000"/>
              </a:buClr>
              <a:buFont typeface="Arial" panose="020B0604020202020204" pitchFamily="34" charset="0"/>
              <a:buChar char="•"/>
            </a:pPr>
            <a:r>
              <a:rPr lang="en-US" altLang="zh-CN" sz="1600" dirty="0">
                <a:cs typeface="微软雅黑" panose="020B0503020204020204" charset="-122"/>
                <a:sym typeface="+mn-ea"/>
              </a:rPr>
              <a:t>PCI</a:t>
            </a:r>
            <a:r>
              <a:rPr lang="zh-CN" altLang="en-US" sz="1600" dirty="0">
                <a:cs typeface="微软雅黑" panose="020B0503020204020204" charset="-122"/>
                <a:sym typeface="+mn-ea"/>
              </a:rPr>
              <a:t>设备可以通过</a:t>
            </a:r>
            <a:r>
              <a:rPr lang="zh-CN" altLang="en-US" sz="1600" dirty="0">
                <a:solidFill>
                  <a:srgbClr val="FF3300"/>
                </a:solidFill>
                <a:cs typeface="微软雅黑" panose="020B0503020204020204" charset="-122"/>
                <a:sym typeface="+mn-ea"/>
              </a:rPr>
              <a:t>设备自带的总线桥</a:t>
            </a:r>
            <a:r>
              <a:rPr lang="zh-CN" altLang="en-US" sz="1600" dirty="0">
                <a:cs typeface="微软雅黑" panose="020B0503020204020204" charset="-122"/>
                <a:sym typeface="+mn-ea"/>
              </a:rPr>
              <a:t>直接挂到</a:t>
            </a:r>
            <a:r>
              <a:rPr lang="en-US" altLang="zh-CN" sz="1600" dirty="0">
                <a:cs typeface="微软雅黑" panose="020B0503020204020204" charset="-122"/>
                <a:sym typeface="+mn-ea"/>
              </a:rPr>
              <a:t>PCI</a:t>
            </a:r>
            <a:r>
              <a:rPr lang="zh-CN" altLang="en-US" sz="1600" dirty="0">
                <a:cs typeface="微软雅黑" panose="020B0503020204020204" charset="-122"/>
                <a:sym typeface="+mn-ea"/>
              </a:rPr>
              <a:t>总线，包括</a:t>
            </a:r>
            <a:r>
              <a:rPr lang="en-US" altLang="zh-CN" sz="1600" dirty="0">
                <a:cs typeface="微软雅黑" panose="020B0503020204020204" charset="-122"/>
                <a:sym typeface="+mn-ea"/>
              </a:rPr>
              <a:t>PCI</a:t>
            </a:r>
            <a:r>
              <a:rPr lang="zh-CN" altLang="en-US" sz="1600" dirty="0">
                <a:cs typeface="微软雅黑" panose="020B0503020204020204" charset="-122"/>
                <a:sym typeface="+mn-ea"/>
              </a:rPr>
              <a:t>总线上的</a:t>
            </a:r>
            <a:r>
              <a:rPr lang="en-US" altLang="zh-CN" sz="1600" dirty="0">
                <a:cs typeface="微软雅黑" panose="020B0503020204020204" charset="-122"/>
                <a:sym typeface="+mn-ea"/>
              </a:rPr>
              <a:t>PCI</a:t>
            </a:r>
            <a:r>
              <a:rPr lang="zh-CN" altLang="en-US" sz="1600" dirty="0">
                <a:cs typeface="微软雅黑" panose="020B0503020204020204" charset="-122"/>
                <a:sym typeface="+mn-ea"/>
              </a:rPr>
              <a:t>器件和</a:t>
            </a:r>
            <a:r>
              <a:rPr lang="en-US" altLang="zh-CN" sz="1600" dirty="0">
                <a:cs typeface="微软雅黑" panose="020B0503020204020204" charset="-122"/>
                <a:sym typeface="+mn-ea"/>
              </a:rPr>
              <a:t>PCI</a:t>
            </a:r>
            <a:r>
              <a:rPr lang="zh-CN" altLang="en-US" sz="1600" dirty="0">
                <a:cs typeface="微软雅黑" panose="020B0503020204020204" charset="-122"/>
                <a:sym typeface="+mn-ea"/>
              </a:rPr>
              <a:t>插槽上的</a:t>
            </a:r>
            <a:r>
              <a:rPr lang="en-US" altLang="zh-CN" sz="1600" dirty="0">
                <a:cs typeface="微软雅黑" panose="020B0503020204020204" charset="-122"/>
                <a:sym typeface="+mn-ea"/>
              </a:rPr>
              <a:t>PCI</a:t>
            </a:r>
            <a:r>
              <a:rPr lang="zh-CN" altLang="en-US" sz="1600" dirty="0">
                <a:cs typeface="微软雅黑" panose="020B0503020204020204" charset="-122"/>
                <a:sym typeface="+mn-ea"/>
              </a:rPr>
              <a:t>卡。</a:t>
            </a:r>
            <a:endParaRPr lang="zh-CN" altLang="en-US" sz="1600" dirty="0">
              <a:cs typeface="微软雅黑" panose="020B0503020204020204" charset="-122"/>
            </a:endParaRPr>
          </a:p>
          <a:p>
            <a:pPr marL="800100" lvl="2" indent="-342900">
              <a:lnSpc>
                <a:spcPct val="150000"/>
              </a:lnSpc>
              <a:buClr>
                <a:srgbClr val="000000"/>
              </a:buClr>
              <a:buFont typeface="Arial" panose="020B0604020202020204" pitchFamily="34" charset="0"/>
              <a:buChar char="•"/>
            </a:pPr>
            <a:r>
              <a:rPr lang="en-US" altLang="zh-CN" sz="1600" b="1" dirty="0">
                <a:cs typeface="微软雅黑" panose="020B0503020204020204" charset="-122"/>
                <a:sym typeface="Arial" panose="020B0604020202020204" pitchFamily="34" charset="0"/>
              </a:rPr>
              <a:t>PCI</a:t>
            </a:r>
            <a:r>
              <a:rPr lang="zh-CN" altLang="en-US" sz="1600" b="1" dirty="0">
                <a:cs typeface="微软雅黑" panose="020B0503020204020204" charset="-122"/>
                <a:sym typeface="Arial" panose="020B0604020202020204" pitchFamily="34" charset="0"/>
              </a:rPr>
              <a:t>功能</a:t>
            </a:r>
            <a:r>
              <a:rPr lang="zh-CN" altLang="en-US" sz="1600" dirty="0">
                <a:cs typeface="微软雅黑" panose="020B0503020204020204" charset="-122"/>
                <a:sym typeface="Arial" panose="020B0604020202020204" pitchFamily="34" charset="0"/>
              </a:rPr>
              <a:t>是一个</a:t>
            </a:r>
            <a:r>
              <a:rPr lang="en-US" altLang="zh-CN" sz="1600" dirty="0">
                <a:cs typeface="微软雅黑" panose="020B0503020204020204" charset="-122"/>
                <a:sym typeface="Arial" panose="020B0604020202020204" pitchFamily="34" charset="0"/>
              </a:rPr>
              <a:t>PCI</a:t>
            </a:r>
            <a:r>
              <a:rPr lang="zh-CN" altLang="en-US" sz="1600" dirty="0">
                <a:cs typeface="微软雅黑" panose="020B0503020204020204" charset="-122"/>
                <a:sym typeface="Arial" panose="020B0604020202020204" pitchFamily="34" charset="0"/>
              </a:rPr>
              <a:t>物理设备可能包含的具有独立功能的逻辑设备，一个</a:t>
            </a:r>
            <a:r>
              <a:rPr lang="en-US" altLang="zh-CN" sz="1600" dirty="0">
                <a:cs typeface="微软雅黑" panose="020B0503020204020204" charset="-122"/>
                <a:sym typeface="Arial" panose="020B0604020202020204" pitchFamily="34" charset="0"/>
              </a:rPr>
              <a:t>PCI</a:t>
            </a:r>
            <a:r>
              <a:rPr lang="zh-CN" altLang="en-US" sz="1600" dirty="0">
                <a:cs typeface="微软雅黑" panose="020B0503020204020204" charset="-122"/>
                <a:sym typeface="Arial" panose="020B0604020202020204" pitchFamily="34" charset="0"/>
              </a:rPr>
              <a:t>设备可包含</a:t>
            </a:r>
            <a:r>
              <a:rPr lang="en-US" altLang="zh-CN" sz="1600" dirty="0">
                <a:cs typeface="微软雅黑" panose="020B0503020204020204" charset="-122"/>
                <a:sym typeface="Arial" panose="020B0604020202020204" pitchFamily="34" charset="0"/>
              </a:rPr>
              <a:t>1~8</a:t>
            </a:r>
            <a:r>
              <a:rPr lang="zh-CN" altLang="en-US" sz="1600" dirty="0">
                <a:cs typeface="微软雅黑" panose="020B0503020204020204" charset="-122"/>
                <a:sym typeface="Arial" panose="020B0604020202020204" pitchFamily="34" charset="0"/>
              </a:rPr>
              <a:t>个</a:t>
            </a:r>
            <a:r>
              <a:rPr lang="en-US" altLang="zh-CN" sz="1600" dirty="0">
                <a:cs typeface="微软雅黑" panose="020B0503020204020204" charset="-122"/>
                <a:sym typeface="Arial" panose="020B0604020202020204" pitchFamily="34" charset="0"/>
              </a:rPr>
              <a:t>PCI</a:t>
            </a:r>
            <a:r>
              <a:rPr lang="zh-CN" altLang="en-US" sz="1600" dirty="0">
                <a:cs typeface="微软雅黑" panose="020B0503020204020204" charset="-122"/>
                <a:sym typeface="Arial" panose="020B0604020202020204" pitchFamily="34" charset="0"/>
              </a:rPr>
              <a:t>功能。</a:t>
            </a:r>
            <a:r>
              <a:rPr lang="zh-CN" altLang="en-US" sz="1600" dirty="0">
                <a:solidFill>
                  <a:srgbClr val="FF3300"/>
                </a:solidFill>
                <a:cs typeface="微软雅黑" panose="020B0503020204020204" charset="-122"/>
                <a:sym typeface="Arial" panose="020B0604020202020204" pitchFamily="34" charset="0"/>
              </a:rPr>
              <a:t>若是单功能设备，则无PCI设备与PCI功能的区别，就统称PCI设备。</a:t>
            </a:r>
            <a:endParaRPr lang="zh-CN" altLang="en-US" sz="1600" dirty="0">
              <a:solidFill>
                <a:srgbClr val="FF3300"/>
              </a:solidFill>
              <a:cs typeface="微软雅黑" panose="020B0503020204020204" charset="-122"/>
              <a:sym typeface="Arial" panose="020B0604020202020204" pitchFamily="34" charset="0"/>
            </a:endParaRPr>
          </a:p>
          <a:p>
            <a:pPr marL="800100" lvl="2" indent="-342900">
              <a:lnSpc>
                <a:spcPct val="150000"/>
              </a:lnSpc>
              <a:buClr>
                <a:srgbClr val="000000"/>
              </a:buClr>
              <a:buFont typeface="Arial" panose="020B0604020202020204" pitchFamily="34" charset="0"/>
              <a:buChar char="•"/>
            </a:pPr>
            <a:r>
              <a:rPr lang="en-US" altLang="zh-CN" sz="1600" dirty="0">
                <a:cs typeface="微软雅黑" panose="020B0503020204020204" charset="-122"/>
                <a:sym typeface="Arial" panose="020B0604020202020204" pitchFamily="34" charset="0"/>
              </a:rPr>
              <a:t>PCI</a:t>
            </a:r>
            <a:r>
              <a:rPr lang="zh-CN" altLang="en-US" sz="1600" dirty="0">
                <a:cs typeface="微软雅黑" panose="020B0503020204020204" charset="-122"/>
                <a:sym typeface="Arial" panose="020B0604020202020204" pitchFamily="34" charset="0"/>
              </a:rPr>
              <a:t>规范要求对每个</a:t>
            </a:r>
            <a:r>
              <a:rPr lang="en-US" altLang="zh-CN" sz="1600" dirty="0">
                <a:cs typeface="微软雅黑" panose="020B0503020204020204" charset="-122"/>
                <a:sym typeface="Arial" panose="020B0604020202020204" pitchFamily="34" charset="0"/>
              </a:rPr>
              <a:t>PCI</a:t>
            </a:r>
            <a:r>
              <a:rPr lang="zh-CN" altLang="en-US" sz="1600" dirty="0">
                <a:cs typeface="微软雅黑" panose="020B0503020204020204" charset="-122"/>
                <a:sym typeface="Arial" panose="020B0604020202020204" pitchFamily="34" charset="0"/>
              </a:rPr>
              <a:t>功能都配备一个</a:t>
            </a:r>
            <a:r>
              <a:rPr lang="en-US" altLang="zh-CN" sz="1600" dirty="0">
                <a:cs typeface="微软雅黑" panose="020B0503020204020204" charset="-122"/>
                <a:sym typeface="Arial" panose="020B0604020202020204" pitchFamily="34" charset="0"/>
              </a:rPr>
              <a:t>256</a:t>
            </a:r>
            <a:r>
              <a:rPr lang="zh-CN" altLang="en-US" sz="1600" dirty="0">
                <a:cs typeface="微软雅黑" panose="020B0503020204020204" charset="-122"/>
                <a:sym typeface="Arial" panose="020B0604020202020204" pitchFamily="34" charset="0"/>
              </a:rPr>
              <a:t>字节的配置空间</a:t>
            </a:r>
            <a:r>
              <a:rPr lang="zh-CN" altLang="en-US" sz="1800" dirty="0">
                <a:latin typeface="宋体" panose="02010600030101010101" pitchFamily="2" charset="-122"/>
                <a:sym typeface="Arial" panose="020B0604020202020204" pitchFamily="34" charset="0"/>
              </a:rPr>
              <a:t>。</a:t>
            </a: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b="1" dirty="0">
                <a:sym typeface="+mn-ea"/>
              </a:rPr>
              <a:t>PCI</a:t>
            </a:r>
            <a:r>
              <a:rPr lang="zh-CN" altLang="zh-CN" sz="1800" b="1" dirty="0">
                <a:sym typeface="+mn-ea"/>
              </a:rPr>
              <a:t>设备</a:t>
            </a:r>
            <a:r>
              <a:rPr lang="zh-CN" altLang="en-US" sz="1800" b="1" dirty="0">
                <a:sym typeface="+mn-ea"/>
              </a:rPr>
              <a:t>配置空间的格式：</a:t>
            </a:r>
            <a:r>
              <a:rPr lang="zh-CN" altLang="en-US" sz="1800" dirty="0">
                <a:latin typeface="宋体" panose="02010600030101010101" pitchFamily="2" charset="-122"/>
                <a:sym typeface="+mn-ea"/>
              </a:rPr>
              <a:t>每个</a:t>
            </a:r>
            <a:r>
              <a:rPr lang="en-US" altLang="zh-CN" sz="1800" dirty="0">
                <a:latin typeface="宋体" panose="02010600030101010101" pitchFamily="2" charset="-122"/>
                <a:sym typeface="+mn-ea"/>
              </a:rPr>
              <a:t>PCI</a:t>
            </a:r>
            <a:r>
              <a:rPr lang="zh-CN" altLang="en-US" sz="1800" dirty="0">
                <a:latin typeface="宋体" panose="02010600030101010101" pitchFamily="2" charset="-122"/>
                <a:sym typeface="+mn-ea"/>
              </a:rPr>
              <a:t>设备都有</a:t>
            </a:r>
            <a:r>
              <a:rPr lang="en-US" altLang="zh-CN" sz="1800" dirty="0">
                <a:latin typeface="宋体" panose="02010600030101010101" pitchFamily="2" charset="-122"/>
                <a:sym typeface="+mn-ea"/>
              </a:rPr>
              <a:t>64</a:t>
            </a:r>
            <a:r>
              <a:rPr lang="zh-CN" altLang="en-US" sz="1800" dirty="0">
                <a:latin typeface="宋体" panose="02010600030101010101" pitchFamily="2" charset="-122"/>
                <a:sym typeface="+mn-ea"/>
              </a:rPr>
              <a:t>个双字的配置空间。开头</a:t>
            </a:r>
            <a:r>
              <a:rPr lang="en-US" altLang="zh-CN" sz="1800" dirty="0">
                <a:latin typeface="宋体" panose="02010600030101010101" pitchFamily="2" charset="-122"/>
                <a:sym typeface="+mn-ea"/>
              </a:rPr>
              <a:t>16</a:t>
            </a:r>
            <a:r>
              <a:rPr lang="zh-CN" altLang="en-US" sz="1800" dirty="0">
                <a:latin typeface="宋体" panose="02010600030101010101" pitchFamily="2" charset="-122"/>
                <a:sym typeface="+mn-ea"/>
              </a:rPr>
              <a:t>个双字成为</a:t>
            </a:r>
            <a:r>
              <a:rPr lang="en-US" altLang="zh-CN" sz="1800" dirty="0">
                <a:latin typeface="宋体" panose="02010600030101010101" pitchFamily="2" charset="-122"/>
                <a:sym typeface="+mn-ea"/>
              </a:rPr>
              <a:t>PCI</a:t>
            </a:r>
            <a:r>
              <a:rPr lang="zh-CN" altLang="en-US" sz="1800" dirty="0">
                <a:latin typeface="宋体" panose="02010600030101010101" pitchFamily="2" charset="-122"/>
                <a:sym typeface="+mn-ea"/>
              </a:rPr>
              <a:t>设备的配置空间头区域，分为三类</a:t>
            </a:r>
            <a:r>
              <a:rPr kumimoji="0" lang="zh-CN" altLang="en-US" sz="1800" b="0" i="0" u="none" strike="noStrike" kern="1200" cap="none" spc="0" normalizeH="0" baseline="0" noProof="1" dirty="0">
                <a:solidFill>
                  <a:schemeClr val="tx1"/>
                </a:solidFill>
                <a:cs typeface="微软雅黑" panose="020B0503020204020204" charset="-122"/>
              </a:rPr>
              <a:t>。</a:t>
            </a:r>
            <a:endParaRPr kumimoji="0" lang="zh-CN" altLang="en-US"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en-US" altLang="zh-CN" sz="1600" dirty="0">
                <a:solidFill>
                  <a:schemeClr val="tx1"/>
                </a:solidFill>
                <a:cs typeface="微软雅黑" panose="020B0503020204020204" charset="-122"/>
                <a:sym typeface="+mn-ea"/>
              </a:rPr>
              <a:t>0</a:t>
            </a:r>
            <a:r>
              <a:rPr lang="zh-CN" altLang="en-US" sz="1600" dirty="0">
                <a:solidFill>
                  <a:schemeClr val="tx1"/>
                </a:solidFill>
                <a:cs typeface="微软雅黑" panose="020B0503020204020204" charset="-122"/>
                <a:sym typeface="+mn-ea"/>
              </a:rPr>
              <a:t>类：用于定义标准</a:t>
            </a:r>
            <a:r>
              <a:rPr lang="en-US" altLang="zh-CN" sz="1600" dirty="0">
                <a:solidFill>
                  <a:schemeClr val="tx1"/>
                </a:solidFill>
                <a:cs typeface="微软雅黑" panose="020B0503020204020204" charset="-122"/>
                <a:sym typeface="+mn-ea"/>
              </a:rPr>
              <a:t>PCI</a:t>
            </a:r>
            <a:r>
              <a:rPr lang="zh-CN" altLang="en-US" sz="1600" dirty="0">
                <a:solidFill>
                  <a:schemeClr val="tx1"/>
                </a:solidFill>
                <a:cs typeface="微软雅黑" panose="020B0503020204020204" charset="-122"/>
                <a:sym typeface="+mn-ea"/>
              </a:rPr>
              <a:t>设备</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en-US" altLang="zh-CN" sz="1600" dirty="0">
                <a:solidFill>
                  <a:schemeClr val="tx1"/>
                </a:solidFill>
                <a:cs typeface="微软雅黑" panose="020B0503020204020204" charset="-122"/>
                <a:sym typeface="+mn-ea"/>
              </a:rPr>
              <a:t>1</a:t>
            </a:r>
            <a:r>
              <a:rPr lang="zh-CN" altLang="en-US" sz="1600" dirty="0">
                <a:solidFill>
                  <a:schemeClr val="tx1"/>
                </a:solidFill>
                <a:cs typeface="微软雅黑" panose="020B0503020204020204" charset="-122"/>
                <a:sym typeface="+mn-ea"/>
              </a:rPr>
              <a:t>类：用于定义</a:t>
            </a:r>
            <a:r>
              <a:rPr lang="en-US" altLang="zh-CN" sz="1600" dirty="0">
                <a:solidFill>
                  <a:schemeClr val="tx1"/>
                </a:solidFill>
                <a:cs typeface="微软雅黑" panose="020B0503020204020204" charset="-122"/>
                <a:sym typeface="+mn-ea"/>
              </a:rPr>
              <a:t>PCI-PCI</a:t>
            </a:r>
            <a:r>
              <a:rPr lang="zh-CN" altLang="en-US" sz="1600" dirty="0">
                <a:solidFill>
                  <a:schemeClr val="tx1"/>
                </a:solidFill>
                <a:cs typeface="微软雅黑" panose="020B0503020204020204" charset="-122"/>
                <a:sym typeface="+mn-ea"/>
              </a:rPr>
              <a:t>桥</a:t>
            </a:r>
            <a:endParaRPr lang="zh-CN" altLang="en-US" sz="1600"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en-US" altLang="zh-CN" sz="1600" dirty="0">
                <a:solidFill>
                  <a:schemeClr val="tx1"/>
                </a:solidFill>
                <a:cs typeface="微软雅黑" panose="020B0503020204020204" charset="-122"/>
                <a:sym typeface="+mn-ea"/>
              </a:rPr>
              <a:t>2</a:t>
            </a:r>
            <a:r>
              <a:rPr lang="zh-CN" altLang="en-US" sz="1600" dirty="0">
                <a:solidFill>
                  <a:schemeClr val="tx1"/>
                </a:solidFill>
                <a:cs typeface="微软雅黑" panose="020B0503020204020204" charset="-122"/>
                <a:sym typeface="+mn-ea"/>
              </a:rPr>
              <a:t>类：用于</a:t>
            </a:r>
            <a:r>
              <a:rPr lang="en-US" altLang="zh-CN" sz="1600" dirty="0">
                <a:solidFill>
                  <a:schemeClr val="tx1"/>
                </a:solidFill>
                <a:cs typeface="微软雅黑" panose="020B0503020204020204" charset="-122"/>
                <a:sym typeface="+mn-ea"/>
              </a:rPr>
              <a:t>PCI-CardBus</a:t>
            </a:r>
            <a:r>
              <a:rPr lang="zh-CN" altLang="en-US" sz="1600" dirty="0">
                <a:solidFill>
                  <a:schemeClr val="tx1"/>
                </a:solidFill>
                <a:cs typeface="微软雅黑" panose="020B0503020204020204" charset="-122"/>
                <a:sym typeface="+mn-ea"/>
              </a:rPr>
              <a:t>桥</a:t>
            </a:r>
            <a:endParaRPr kumimoji="0" lang="en-US" altLang="x-none" sz="16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59395" name="Picture 5" descr="J1105"/>
          <p:cNvPicPr>
            <a:picLocks noChangeAspect="1"/>
          </p:cNvPicPr>
          <p:nvPr>
            <p:custDataLst>
              <p:tags r:id="rId1"/>
            </p:custDataLst>
          </p:nvPr>
        </p:nvPicPr>
        <p:blipFill>
          <a:blip r:embed="rId2"/>
          <a:stretch>
            <a:fillRect/>
          </a:stretch>
        </p:blipFill>
        <p:spPr>
          <a:xfrm>
            <a:off x="3924300" y="1781810"/>
            <a:ext cx="4730115" cy="241681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宋体" panose="02010600030101010101" pitchFamily="2" charset="-122"/>
                <a:ea typeface="+mn-ea"/>
                <a:sym typeface="+mn-ea"/>
              </a:rPr>
              <a:t>配置空间的功能</a:t>
            </a:r>
            <a:endParaRPr lang="en-US" altLang="zh-CN" sz="1800" dirty="0">
              <a:latin typeface="宋体" panose="02010600030101010101" pitchFamily="2" charset="-122"/>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设备地址映射功能</a:t>
            </a:r>
            <a:endParaRPr lang="zh-CN" altLang="en-US" sz="1600"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Arial" panose="020B0604020202020204" pitchFamily="34" charset="0"/>
              </a:rPr>
              <a:t>扩展的</a:t>
            </a:r>
            <a:r>
              <a:rPr lang="en-US" altLang="zh-CN" sz="1600" dirty="0">
                <a:solidFill>
                  <a:schemeClr val="tx1"/>
                </a:solidFill>
                <a:cs typeface="微软雅黑" panose="020B0503020204020204" charset="-122"/>
                <a:sym typeface="Arial" panose="020B0604020202020204" pitchFamily="34" charset="0"/>
              </a:rPr>
              <a:t>ROM</a:t>
            </a:r>
            <a:r>
              <a:rPr lang="zh-CN" altLang="en-US" sz="1600" dirty="0">
                <a:solidFill>
                  <a:schemeClr val="tx1"/>
                </a:solidFill>
                <a:cs typeface="微软雅黑" panose="020B0503020204020204" charset="-122"/>
                <a:sym typeface="Arial" panose="020B0604020202020204" pitchFamily="34" charset="0"/>
              </a:rPr>
              <a:t>基址寄存器，用来将</a:t>
            </a:r>
            <a:r>
              <a:rPr lang="en-US" altLang="zh-CN" sz="1600" dirty="0">
                <a:solidFill>
                  <a:schemeClr val="tx1"/>
                </a:solidFill>
                <a:cs typeface="微软雅黑" panose="020B0503020204020204" charset="-122"/>
                <a:sym typeface="Arial" panose="020B0604020202020204" pitchFamily="34" charset="0"/>
              </a:rPr>
              <a:t>PCI</a:t>
            </a:r>
            <a:r>
              <a:rPr lang="zh-CN" altLang="en-US" sz="1600" dirty="0">
                <a:solidFill>
                  <a:schemeClr val="tx1"/>
                </a:solidFill>
                <a:cs typeface="微软雅黑" panose="020B0503020204020204" charset="-122"/>
                <a:sym typeface="Arial" panose="020B0604020202020204" pitchFamily="34" charset="0"/>
              </a:rPr>
              <a:t>设备的扩展</a:t>
            </a:r>
            <a:r>
              <a:rPr lang="en-US" altLang="zh-CN" sz="1600" dirty="0">
                <a:solidFill>
                  <a:schemeClr val="tx1"/>
                </a:solidFill>
                <a:cs typeface="微软雅黑" panose="020B0503020204020204" charset="-122"/>
                <a:sym typeface="Arial" panose="020B0604020202020204" pitchFamily="34" charset="0"/>
              </a:rPr>
              <a:t>ROM</a:t>
            </a:r>
            <a:r>
              <a:rPr lang="zh-CN" altLang="en-US" sz="1600" dirty="0">
                <a:solidFill>
                  <a:schemeClr val="tx1"/>
                </a:solidFill>
                <a:cs typeface="微软雅黑" panose="020B0503020204020204" charset="-122"/>
                <a:sym typeface="Arial" panose="020B0604020202020204" pitchFamily="34" charset="0"/>
              </a:rPr>
              <a:t>映射到系统存储器空间。</a:t>
            </a:r>
            <a:endParaRPr lang="zh-CN" altLang="en-US" sz="1600" dirty="0">
              <a:solidFill>
                <a:schemeClr val="tx1"/>
              </a:solidFill>
              <a:cs typeface="微软雅黑" panose="020B0503020204020204" charset="-122"/>
              <a:sym typeface="Arial" panose="020B0604020202020204" pitchFamily="34" charset="0"/>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Arial" panose="020B0604020202020204" pitchFamily="34" charset="0"/>
              </a:rPr>
              <a:t>设备中断处理功能</a:t>
            </a:r>
            <a:endParaRPr kumimoji="0" lang="zh-CN" altLang="en-US" sz="16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xfrm>
            <a:off x="365760" y="707390"/>
            <a:ext cx="8298815" cy="4227830"/>
          </a:xfrm>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zh-CN" sz="1800" dirty="0">
                <a:latin typeface="宋体" panose="02010600030101010101" pitchFamily="2" charset="-122"/>
                <a:ea typeface="+mn-ea"/>
                <a:sym typeface="+mn-ea"/>
              </a:rPr>
              <a:t>总线仲裁机制</a:t>
            </a:r>
            <a:endParaRPr lang="zh-CN" altLang="zh-CN" sz="1800" dirty="0">
              <a:latin typeface="宋体" panose="02010600030101010101" pitchFamily="2" charset="-122"/>
              <a:ea typeface="+mn-ea"/>
              <a:sym typeface="+mn-ea"/>
            </a:endParaRPr>
          </a:p>
          <a:p>
            <a:pPr marL="914400" marR="0" lvl="2" indent="-45720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b="1" dirty="0">
                <a:cs typeface="微软雅黑" panose="020B0503020204020204" charset="-122"/>
                <a:sym typeface="Arial" panose="020B0604020202020204" pitchFamily="34" charset="0"/>
              </a:rPr>
              <a:t>采用中央仲裁方案：</a:t>
            </a:r>
            <a:r>
              <a:rPr lang="zh-CN" altLang="en-US" sz="1600" dirty="0">
                <a:cs typeface="微软雅黑" panose="020B0503020204020204" charset="-122"/>
                <a:sym typeface="Arial" panose="020B0604020202020204" pitchFamily="34" charset="0"/>
              </a:rPr>
              <a:t>每个主设备都设有自己的总线占用请求线REQ#和总线占用允许线GNT#，系统中设立一个中央仲裁电路，想得到总线控制权的主设备都要发出各自的请求，由中央仲裁电路进行裁决。</a:t>
            </a:r>
            <a:endParaRPr kumimoji="0" lang="zh-CN" altLang="en-US" sz="1600" b="0" i="0" u="none" strike="noStrike" kern="1200" cap="none" spc="0" normalizeH="0" baseline="0" noProof="1" dirty="0">
              <a:solidFill>
                <a:schemeClr val="tx1"/>
              </a:solidFill>
              <a:cs typeface="微软雅黑" panose="020B0503020204020204" charset="-122"/>
              <a:sym typeface="Arial" panose="020B0604020202020204" pitchFamily="34" charset="0"/>
            </a:endParaRPr>
          </a:p>
          <a:p>
            <a:pPr marL="914400" marR="0" lvl="2" indent="-45720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cs typeface="微软雅黑" panose="020B0503020204020204" charset="-122"/>
                <a:sym typeface="Arial" panose="020B0604020202020204" pitchFamily="34" charset="0"/>
              </a:rPr>
              <a:t>PCI总线的仲裁是“隐含的”，即一次仲裁可以在上一次访问期间完成，使得仲裁的具体实现不必占用PCI总线周期；但是，如果总线处于空闲状态，仲裁就不一定采用隐含方式。</a:t>
            </a:r>
            <a:endParaRPr kumimoji="0" lang="en-US" altLang="x-none" sz="16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20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3.7.2 PCI 总线</a:t>
            </a:r>
            <a:endParaRPr lang="zh-CN" altLang="en-US"/>
          </a:p>
        </p:txBody>
      </p:sp>
      <p:sp>
        <p:nvSpPr>
          <p:cNvPr id="35841" name="内容占位符 2"/>
          <p:cNvSpPr>
            <a:spLocks noGrp="1"/>
          </p:cNvSpPr>
          <p:nvPr>
            <p:ph idx="1"/>
          </p:nvPr>
        </p:nvSpPr>
        <p:spPr>
          <a:xfrm>
            <a:off x="365760" y="707390"/>
            <a:ext cx="8164195" cy="4227830"/>
          </a:xfrm>
          <a:noFill/>
          <a:ln>
            <a:miter/>
          </a:ln>
        </p:spPr>
        <p:txBody>
          <a:bodyPr wrap="square" anchor="t">
            <a:normAutofit/>
          </a:bodyPr>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cs typeface="微软雅黑" panose="020B0503020204020204" charset="-122"/>
                <a:sym typeface="Arial" panose="020B0604020202020204" pitchFamily="34" charset="0"/>
              </a:rPr>
              <a:t>PCI总线仲裁的基本规则</a:t>
            </a:r>
            <a:endParaRPr lang="zh-CN" altLang="en-US" sz="1800" dirty="0">
              <a:cs typeface="微软雅黑" panose="020B0503020204020204" charset="-122"/>
              <a:sym typeface="Arial" panose="020B0604020202020204" pitchFamily="34" charset="0"/>
            </a:endParaRPr>
          </a:p>
          <a:p>
            <a:pPr marL="800100" marR="0" lvl="2" indent="-34290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cs typeface="微软雅黑" panose="020B0503020204020204" charset="-122"/>
                <a:sym typeface="宋体" panose="02010600030101010101" pitchFamily="2" charset="-122"/>
              </a:rPr>
              <a:t>若GNT#信号无效而FRAME#有效时，当前的数据传输合法、且能继续进行；</a:t>
            </a:r>
            <a:endParaRPr kumimoji="0" lang="zh-CN" altLang="en-US" sz="1600" b="0" i="0" u="none" strike="noStrike" kern="1200" cap="none" spc="0" normalizeH="0" baseline="0" noProof="1" dirty="0">
              <a:solidFill>
                <a:schemeClr val="tx1"/>
              </a:solidFill>
              <a:cs typeface="微软雅黑" panose="020B0503020204020204" charset="-122"/>
              <a:sym typeface="宋体" panose="02010600030101010101" pitchFamily="2" charset="-122"/>
            </a:endParaRPr>
          </a:p>
          <a:p>
            <a:pPr marL="800100" marR="0" lvl="2" indent="-34290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cs typeface="微软雅黑" panose="020B0503020204020204" charset="-122"/>
                <a:sym typeface="宋体" panose="02010600030101010101" pitchFamily="2" charset="-122"/>
              </a:rPr>
              <a:t>如果总线不处在空闲状态，则一个GNT#信号无效与下一个GNT#信号有效之间必须有一个延迟时钟，否则在AD线和PAR线上会出现时序竞争；</a:t>
            </a:r>
            <a:endParaRPr kumimoji="0" lang="zh-CN" altLang="en-US" sz="1600" b="0" i="0" u="none" strike="noStrike" kern="1200" cap="none" spc="0" normalizeH="0" baseline="0" noProof="1" dirty="0">
              <a:solidFill>
                <a:schemeClr val="tx1"/>
              </a:solidFill>
              <a:cs typeface="微软雅黑" panose="020B0503020204020204" charset="-122"/>
              <a:sym typeface="宋体" panose="02010600030101010101" pitchFamily="2" charset="-122"/>
            </a:endParaRPr>
          </a:p>
          <a:p>
            <a:pPr marL="800100" marR="0" lvl="2" indent="-34290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cs typeface="微软雅黑" panose="020B0503020204020204" charset="-122"/>
                <a:sym typeface="宋体" panose="02010600030101010101" pitchFamily="2" charset="-122"/>
              </a:rPr>
              <a:t>当FRAME#无效时，为了响应更高优先级主设备的占用请求，可以在任意时刻置GNT#和REQ#无效；若总线占有者在GNT#和REQ#设置后，在处于空闲状态16个PCI时钟后还没有开始数据传输，则仲裁机构可以在此后的任意时刻移去GNT#信号，以便服务于一个更高优先级的设备。</a:t>
            </a:r>
            <a:endParaRPr kumimoji="0" lang="zh-CN" altLang="en-US" sz="16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pPr algn="l">
              <a:buClrTx/>
              <a:buSzTx/>
              <a:buFontTx/>
            </a:pPr>
            <a:r>
              <a:rPr lang="zh-CN" altLang="en-US">
                <a:sym typeface="+mn-ea"/>
              </a:rPr>
              <a:t>3.7.3 AMBA总线</a:t>
            </a:r>
            <a:endParaRPr lang="zh-CN" altLang="en-US"/>
          </a:p>
        </p:txBody>
      </p:sp>
      <p:sp>
        <p:nvSpPr>
          <p:cNvPr id="28673" name="内容占位符 2"/>
          <p:cNvSpPr>
            <a:spLocks noGrp="1"/>
          </p:cNvSpPr>
          <p:nvPr>
            <p:ph idx="1"/>
          </p:nvPr>
        </p:nvSpPr>
        <p:spPr>
          <a:xfrm>
            <a:off x="365760" y="707390"/>
            <a:ext cx="833374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altLang="zh-CN" sz="1800" b="0" i="0" u="none" strike="noStrike" kern="1200" cap="none" spc="0" normalizeH="0" baseline="0" noProof="1" dirty="0">
                <a:solidFill>
                  <a:schemeClr val="tx1"/>
                </a:solidFill>
                <a:cs typeface="微软雅黑" panose="020B0503020204020204" charset="-122"/>
                <a:sym typeface="+mn-ea"/>
              </a:rPr>
              <a:t>AMBA（Advanced Microcontroller Bus Architecture）总线是ARM研发的</a:t>
            </a:r>
            <a:r>
              <a:rPr kumimoji="0" lang="zh-CN" sz="1800" b="0" i="0" u="none" strike="noStrike" kern="1200" cap="none" spc="0" normalizeH="0" baseline="0" noProof="1" dirty="0">
                <a:solidFill>
                  <a:schemeClr val="tx1"/>
                </a:solidFill>
                <a:cs typeface="微软雅黑" panose="020B0503020204020204" charset="-122"/>
                <a:sym typeface="+mn-ea"/>
              </a:rPr>
              <a:t>，它</a:t>
            </a:r>
            <a:r>
              <a:rPr kumimoji="0" altLang="zh-CN" sz="1800" b="0" i="0" u="none" strike="noStrike" kern="1200" cap="none" spc="0" normalizeH="0" baseline="0" noProof="1" dirty="0">
                <a:solidFill>
                  <a:schemeClr val="tx1"/>
                </a:solidFill>
                <a:cs typeface="微软雅黑" panose="020B0503020204020204" charset="-122"/>
                <a:sym typeface="+mn-ea"/>
              </a:rPr>
              <a:t>提供的一种特殊的机制可以将RISC处理器集成在其他IP核和外设中。</a:t>
            </a:r>
            <a:endParaRPr kumimoji="0" altLang="zh-CN"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en-US" altLang="zh-CN" sz="1800" b="0" i="0" u="none" strike="noStrike" kern="1200" cap="none" spc="0" normalizeH="0" baseline="0" noProof="1" dirty="0">
                <a:solidFill>
                  <a:schemeClr val="tx1"/>
                </a:solidFill>
                <a:cs typeface="微软雅黑" panose="020B0503020204020204" charset="-122"/>
              </a:rPr>
              <a:t>AMBA</a:t>
            </a:r>
            <a:r>
              <a:rPr kumimoji="0" lang="zh-CN" altLang="en-US" sz="1800" b="0" i="0" u="none" strike="noStrike" kern="1200" cap="none" spc="0" normalizeH="0" baseline="0" noProof="1" dirty="0">
                <a:solidFill>
                  <a:schemeClr val="tx1"/>
                </a:solidFill>
                <a:cs typeface="微软雅黑" panose="020B0503020204020204" charset="-122"/>
              </a:rPr>
              <a:t>最初</a:t>
            </a:r>
            <a:r>
              <a:rPr kumimoji="0" lang="zh-CN" altLang="zh-CN" sz="1800" b="0" i="0" u="none" strike="noStrike" kern="1200" cap="none" spc="0" normalizeH="0" baseline="0" noProof="1" dirty="0">
                <a:solidFill>
                  <a:schemeClr val="tx1"/>
                </a:solidFill>
                <a:cs typeface="微软雅黑" panose="020B0503020204020204" charset="-122"/>
              </a:rPr>
              <a:t>定义了三种总线</a:t>
            </a:r>
            <a:endParaRPr kumimoji="0" lang="zh-CN" altLang="zh-CN"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dirty="0">
                <a:solidFill>
                  <a:schemeClr val="tx1"/>
                </a:solidFill>
                <a:cs typeface="微软雅黑" panose="020B0503020204020204" charset="-122"/>
              </a:rPr>
              <a:t>AHB</a:t>
            </a:r>
            <a:r>
              <a:rPr kumimoji="0" lang="zh-CN" altLang="en-US" sz="1600" b="1" i="0" u="none" strike="noStrike" kern="1200" cap="none" spc="0" normalizeH="0" baseline="0" noProof="1" dirty="0">
                <a:solidFill>
                  <a:schemeClr val="tx1"/>
                </a:solidFill>
                <a:cs typeface="微软雅黑" panose="020B0503020204020204" charset="-122"/>
              </a:rPr>
              <a:t>（</a:t>
            </a:r>
            <a:r>
              <a:rPr kumimoji="0" lang="en-US" altLang="zh-CN" sz="1600" b="1" i="0" u="none" strike="noStrike" kern="1200" cap="none" spc="0" normalizeH="0" baseline="0" noProof="1" dirty="0">
                <a:solidFill>
                  <a:schemeClr val="tx1"/>
                </a:solidFill>
                <a:cs typeface="微软雅黑" panose="020B0503020204020204" charset="-122"/>
              </a:rPr>
              <a:t>Advanced High-Performance Bus</a:t>
            </a:r>
            <a:r>
              <a:rPr kumimoji="0" lang="zh-CN" altLang="en-US" sz="1600" b="1" i="0" u="none" strike="noStrike" kern="1200" cap="none" spc="0" normalizeH="0" baseline="0" noProof="1" dirty="0">
                <a:solidFill>
                  <a:schemeClr val="tx1"/>
                </a:solidFill>
                <a:cs typeface="微软雅黑" panose="020B0503020204020204" charset="-122"/>
              </a:rPr>
              <a:t>）：</a:t>
            </a:r>
            <a:r>
              <a:rPr kumimoji="0" lang="zh-CN" altLang="en-US" sz="1600" b="0" i="0" u="none" strike="noStrike" kern="1200" cap="none" spc="0" normalizeH="0" baseline="0" noProof="1" dirty="0">
                <a:solidFill>
                  <a:schemeClr val="tx1"/>
                </a:solidFill>
                <a:cs typeface="微软雅黑" panose="020B0503020204020204" charset="-122"/>
              </a:rPr>
              <a:t>即AMBA高性能总线，用于高性能、高数据吞吐部件，如CPU、DMA、DSP之间的连接。</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dirty="0">
                <a:solidFill>
                  <a:schemeClr val="tx1"/>
                </a:solidFill>
                <a:cs typeface="微软雅黑" panose="020B0503020204020204" charset="-122"/>
              </a:rPr>
              <a:t>ASB</a:t>
            </a:r>
            <a:r>
              <a:rPr kumimoji="0" lang="zh-CN" altLang="en-US" sz="1600" b="1" i="0" u="none" strike="noStrike" kern="1200" cap="none" spc="0" normalizeH="0" baseline="0" noProof="1" dirty="0">
                <a:solidFill>
                  <a:schemeClr val="tx1"/>
                </a:solidFill>
                <a:cs typeface="微软雅黑" panose="020B0503020204020204" charset="-122"/>
              </a:rPr>
              <a:t>（</a:t>
            </a:r>
            <a:r>
              <a:rPr kumimoji="0" lang="en-US" altLang="zh-CN" sz="1600" b="1" i="0" u="none" strike="noStrike" kern="1200" cap="none" spc="0" normalizeH="0" baseline="0" noProof="1" dirty="0">
                <a:solidFill>
                  <a:schemeClr val="tx1"/>
                </a:solidFill>
                <a:cs typeface="微软雅黑" panose="020B0503020204020204" charset="-122"/>
              </a:rPr>
              <a:t>Advanced System Bus</a:t>
            </a:r>
            <a:r>
              <a:rPr kumimoji="0" lang="zh-CN" altLang="en-US" sz="1600" b="1" i="0" u="none" strike="noStrike" kern="1200" cap="none" spc="0" normalizeH="0" baseline="0" noProof="1" dirty="0">
                <a:solidFill>
                  <a:schemeClr val="tx1"/>
                </a:solidFill>
                <a:cs typeface="微软雅黑" panose="020B0503020204020204" charset="-122"/>
              </a:rPr>
              <a:t>）：</a:t>
            </a:r>
            <a:r>
              <a:rPr kumimoji="0" lang="zh-CN" altLang="en-US" sz="1600" b="0" i="0" u="none" strike="noStrike" kern="1200" cap="none" spc="0" normalizeH="0" baseline="0" noProof="1" dirty="0">
                <a:solidFill>
                  <a:schemeClr val="tx1"/>
                </a:solidFill>
                <a:cs typeface="微软雅黑" panose="020B0503020204020204" charset="-122"/>
              </a:rPr>
              <a:t>即MBA系统总线，用来作处理器与外设之间的互连，已经被AHB取代。</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dirty="0">
                <a:solidFill>
                  <a:schemeClr val="tx1"/>
                </a:solidFill>
                <a:cs typeface="微软雅黑" panose="020B0503020204020204" charset="-122"/>
              </a:rPr>
              <a:t>APB</a:t>
            </a:r>
            <a:r>
              <a:rPr kumimoji="0" lang="zh-CN" altLang="en-US" sz="1600" b="1" i="0" u="none" strike="noStrike" kern="1200" cap="none" spc="0" normalizeH="0" baseline="0" noProof="1" dirty="0">
                <a:solidFill>
                  <a:schemeClr val="tx1"/>
                </a:solidFill>
                <a:cs typeface="微软雅黑" panose="020B0503020204020204" charset="-122"/>
              </a:rPr>
              <a:t>（</a:t>
            </a:r>
            <a:r>
              <a:rPr kumimoji="0" lang="en-US" altLang="zh-CN" sz="1600" b="1" i="0" u="none" strike="noStrike" kern="1200" cap="none" spc="0" normalizeH="0" baseline="0" noProof="1" dirty="0">
                <a:solidFill>
                  <a:schemeClr val="tx1"/>
                </a:solidFill>
                <a:cs typeface="微软雅黑" panose="020B0503020204020204" charset="-122"/>
              </a:rPr>
              <a:t>Advanced Peripheral Bus</a:t>
            </a:r>
            <a:r>
              <a:rPr kumimoji="0" lang="zh-CN" altLang="en-US" sz="1600" b="1" i="0" u="none" strike="noStrike" kern="1200" cap="none" spc="0" normalizeH="0" baseline="0" noProof="1" dirty="0">
                <a:solidFill>
                  <a:schemeClr val="tx1"/>
                </a:solidFill>
                <a:cs typeface="微软雅黑" panose="020B0503020204020204" charset="-122"/>
              </a:rPr>
              <a:t>）：</a:t>
            </a:r>
            <a:r>
              <a:rPr kumimoji="0" lang="zh-CN" altLang="en-US" sz="1600" b="0" i="0" u="none" strike="noStrike" kern="1200" cap="none" spc="0" normalizeH="0" baseline="0" noProof="1" dirty="0">
                <a:solidFill>
                  <a:schemeClr val="tx1"/>
                </a:solidFill>
                <a:cs typeface="微软雅黑" panose="020B0503020204020204" charset="-122"/>
              </a:rPr>
              <a:t>即AMBA外设总线，系统的低速外部设备提供低功耗的简易互连。</a:t>
            </a:r>
            <a:endParaRPr kumimoji="0" lang="zh-CN" altLang="en-US" sz="16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zh-CN"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pPr algn="l">
              <a:buClrTx/>
              <a:buSzTx/>
              <a:buFontTx/>
            </a:pPr>
            <a:r>
              <a:rPr lang="zh-CN" altLang="en-US">
                <a:sym typeface="+mn-ea"/>
              </a:rPr>
              <a:t>3.7.3 AMBA总线</a:t>
            </a:r>
            <a:endParaRPr lang="zh-CN" altLang="en-US"/>
          </a:p>
        </p:txBody>
      </p:sp>
      <p:sp>
        <p:nvSpPr>
          <p:cNvPr id="28673" name="内容占位符 2"/>
          <p:cNvSpPr>
            <a:spLocks noGrp="1"/>
          </p:cNvSpPr>
          <p:nvPr>
            <p:ph idx="1"/>
          </p:nvPr>
        </p:nvSpPr>
        <p:spPr>
          <a:xfrm>
            <a:off x="365760" y="707390"/>
            <a:ext cx="8317865"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x-none" sz="1800" b="0" i="0" u="none" strike="noStrike" kern="1200" cap="none" spc="0" normalizeH="0" baseline="0" noProof="1" dirty="0">
                <a:solidFill>
                  <a:schemeClr val="tx1"/>
                </a:solidFill>
                <a:cs typeface="微软雅黑" panose="020B0503020204020204" charset="-122"/>
                <a:sym typeface="+mn-ea"/>
              </a:rPr>
              <a:t>系统总线和外设总线之间的桥接器提供AHB/ASB部件与APB部件之间的访问代理与缓冲</a:t>
            </a:r>
            <a:endParaRPr kumimoji="0" altLang="zh-CN"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x-none" sz="1800" b="0" i="0" u="none" strike="noStrike" kern="1200" cap="none" spc="0" normalizeH="0" baseline="0" noProof="1" dirty="0">
                <a:solidFill>
                  <a:schemeClr val="tx1"/>
                </a:solidFill>
                <a:cs typeface="微软雅黑" panose="020B0503020204020204" charset="-122"/>
                <a:sym typeface="+mn-ea"/>
              </a:rPr>
              <a:t>处理器和其它主设备</a:t>
            </a:r>
            <a:r>
              <a:rPr kumimoji="0" lang="en-US" altLang="zh-CN" sz="1800" b="0" i="0" u="none" strike="noStrike" kern="1200" cap="none" spc="0" normalizeH="0" baseline="0" noProof="1" dirty="0">
                <a:solidFill>
                  <a:schemeClr val="tx1"/>
                </a:solidFill>
                <a:cs typeface="微软雅黑" panose="020B0503020204020204" charset="-122"/>
                <a:sym typeface="+mn-ea"/>
              </a:rPr>
              <a:t>/</a:t>
            </a:r>
            <a:r>
              <a:rPr kumimoji="0" lang="zh-CN" altLang="en-US" sz="1800" b="0" i="0" u="none" strike="noStrike" kern="1200" cap="none" spc="0" normalizeH="0" baseline="0" noProof="1" dirty="0">
                <a:solidFill>
                  <a:schemeClr val="tx1"/>
                </a:solidFill>
                <a:cs typeface="微软雅黑" panose="020B0503020204020204" charset="-122"/>
                <a:sym typeface="+mn-ea"/>
              </a:rPr>
              <a:t>从设备都是可以替换的</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单级总线结构，但是可采用多种总线</a:t>
            </a:r>
            <a:endParaRPr kumimoji="0" lang="zh-CN" altLang="zh-CN"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zh-CN"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67589" name="图片 6"/>
          <p:cNvPicPr>
            <a:picLocks noChangeAspect="1"/>
          </p:cNvPicPr>
          <p:nvPr/>
        </p:nvPicPr>
        <p:blipFill>
          <a:blip r:embed="rId1"/>
          <a:stretch>
            <a:fillRect/>
          </a:stretch>
        </p:blipFill>
        <p:spPr>
          <a:xfrm>
            <a:off x="1521460" y="2631440"/>
            <a:ext cx="6100763" cy="2303463"/>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3.7.3 AMBA</a:t>
            </a:r>
            <a:r>
              <a:rPr lang="zh-CN" altLang="en-US" dirty="0">
                <a:sym typeface="+mn-ea"/>
              </a:rPr>
              <a:t>总线</a:t>
            </a:r>
            <a:endParaRPr lang="zh-CN" altLang="en-US"/>
          </a:p>
        </p:txBody>
      </p:sp>
      <p:sp>
        <p:nvSpPr>
          <p:cNvPr id="71681" name="内容占位符 2"/>
          <p:cNvSpPr>
            <a:spLocks noGrp="1"/>
          </p:cNvSpPr>
          <p:nvPr>
            <p:ph idx="1"/>
          </p:nvPr>
        </p:nvSpPr>
        <p:spPr>
          <a:noFill/>
        </p:spPr>
        <p:txBody>
          <a:bodyPr wrap="square" lIns="68588" tIns="34294" rIns="68588" bIns="34294" anchor="t" anchorCtr="0">
            <a:normAutofit lnSpcReduction="20000"/>
          </a:bodyPr>
          <a:p>
            <a:pPr>
              <a:lnSpc>
                <a:spcPct val="150000"/>
              </a:lnSpc>
              <a:buClr>
                <a:srgbClr val="000000"/>
              </a:buClr>
              <a:buFont typeface="Wingdings" panose="05000000000000000000" charset="0"/>
              <a:buChar char="Ø"/>
            </a:pPr>
            <a:r>
              <a:rPr lang="en-US" altLang="zh-CN" sz="1800" dirty="0">
                <a:solidFill>
                  <a:schemeClr val="tx1"/>
                </a:solidFill>
                <a:cs typeface="微软雅黑" panose="020B0503020204020204" charset="-122"/>
              </a:rPr>
              <a:t> AMBA 1.0</a:t>
            </a:r>
            <a:endParaRPr lang="en-US" altLang="zh-CN" sz="1800" dirty="0">
              <a:solidFill>
                <a:schemeClr val="tx1"/>
              </a:solidFill>
              <a:cs typeface="微软雅黑" panose="020B0503020204020204" charset="-122"/>
            </a:endParaRPr>
          </a:p>
          <a:p>
            <a:pPr marL="800100" lvl="1" indent="-342900">
              <a:lnSpc>
                <a:spcPct val="150000"/>
              </a:lnSpc>
              <a:buClr>
                <a:srgbClr val="000000"/>
              </a:buClr>
              <a:buFont typeface="Arial" panose="020B0604020202020204" pitchFamily="34" charset="0"/>
              <a:buChar char="•"/>
            </a:pPr>
            <a:r>
              <a:rPr lang="en-US" altLang="zh-CN" sz="1600" dirty="0">
                <a:solidFill>
                  <a:schemeClr val="tx1"/>
                </a:solidFill>
                <a:cs typeface="微软雅黑" panose="020B0503020204020204" charset="-122"/>
              </a:rPr>
              <a:t>ASB</a:t>
            </a:r>
            <a:r>
              <a:rPr lang="zh-CN" altLang="x-none" sz="1600" dirty="0">
                <a:solidFill>
                  <a:schemeClr val="tx1"/>
                </a:solidFill>
                <a:cs typeface="微软雅黑" panose="020B0503020204020204" charset="-122"/>
              </a:rPr>
              <a:t> 和 </a:t>
            </a:r>
            <a:r>
              <a:rPr lang="en-US" altLang="zh-CN" sz="1600" dirty="0">
                <a:solidFill>
                  <a:schemeClr val="tx1"/>
                </a:solidFill>
                <a:cs typeface="微软雅黑" panose="020B0503020204020204" charset="-122"/>
              </a:rPr>
              <a:t>APB</a:t>
            </a:r>
            <a:endParaRPr lang="en-US" altLang="zh-CN" sz="1600" dirty="0">
              <a:solidFill>
                <a:schemeClr val="tx1"/>
              </a:solidFill>
              <a:cs typeface="微软雅黑" panose="020B0503020204020204" charset="-122"/>
            </a:endParaRPr>
          </a:p>
          <a:p>
            <a:pPr>
              <a:lnSpc>
                <a:spcPct val="150000"/>
              </a:lnSpc>
              <a:buClr>
                <a:srgbClr val="000000"/>
              </a:buClr>
              <a:buFont typeface="Wingdings" panose="05000000000000000000" charset="0"/>
              <a:buChar char="Ø"/>
            </a:pPr>
            <a:r>
              <a:rPr lang="en-US" altLang="zh-CN" sz="1800" dirty="0">
                <a:solidFill>
                  <a:schemeClr val="tx1"/>
                </a:solidFill>
                <a:cs typeface="微软雅黑" panose="020B0503020204020204" charset="-122"/>
              </a:rPr>
              <a:t> AMBA 2.0</a:t>
            </a:r>
            <a:endParaRPr lang="en-US" altLang="zh-CN" sz="1800" dirty="0">
              <a:solidFill>
                <a:schemeClr val="tx1"/>
              </a:solidFill>
              <a:cs typeface="微软雅黑" panose="020B0503020204020204" charset="-122"/>
            </a:endParaRPr>
          </a:p>
          <a:p>
            <a:pPr marL="800100" lvl="1" indent="-342900" algn="l">
              <a:lnSpc>
                <a:spcPct val="150000"/>
              </a:lnSpc>
              <a:buClr>
                <a:srgbClr val="000000"/>
              </a:buClr>
              <a:buSzTx/>
              <a:buFont typeface="Arial" panose="020B0604020202020204" pitchFamily="34" charset="0"/>
              <a:buChar char="•"/>
            </a:pPr>
            <a:r>
              <a:rPr lang="en-US" altLang="zh-CN" sz="1600" dirty="0">
                <a:solidFill>
                  <a:schemeClr val="tx1"/>
                </a:solidFill>
                <a:cs typeface="微软雅黑" panose="020B0503020204020204" charset="-122"/>
              </a:rPr>
              <a:t>AHB，ASB和APB</a:t>
            </a:r>
            <a:endParaRPr lang="en-US" altLang="zh-CN" sz="1600" dirty="0">
              <a:solidFill>
                <a:schemeClr val="tx1"/>
              </a:solidFill>
              <a:cs typeface="微软雅黑" panose="020B0503020204020204" charset="-122"/>
            </a:endParaRPr>
          </a:p>
          <a:p>
            <a:pPr marL="800100" lvl="1" indent="-342900" algn="l">
              <a:lnSpc>
                <a:spcPct val="150000"/>
              </a:lnSpc>
              <a:buClr>
                <a:srgbClr val="000000"/>
              </a:buClr>
              <a:buSzTx/>
              <a:buFont typeface="Arial" panose="020B0604020202020204" pitchFamily="34" charset="0"/>
              <a:buChar char="•"/>
            </a:pPr>
            <a:r>
              <a:rPr lang="en-US" altLang="zh-CN" sz="1600" dirty="0">
                <a:solidFill>
                  <a:schemeClr val="tx1"/>
                </a:solidFill>
                <a:cs typeface="微软雅黑" panose="020B0503020204020204" charset="-122"/>
              </a:rPr>
              <a:t>采用多路选择器结构来减少时序问题</a:t>
            </a:r>
            <a:endParaRPr lang="en-US" altLang="zh-CN" sz="1600" dirty="0">
              <a:solidFill>
                <a:schemeClr val="tx1"/>
              </a:solidFill>
              <a:cs typeface="微软雅黑" panose="020B0503020204020204" charset="-122"/>
            </a:endParaRPr>
          </a:p>
          <a:p>
            <a:pPr>
              <a:lnSpc>
                <a:spcPct val="150000"/>
              </a:lnSpc>
              <a:buClr>
                <a:srgbClr val="000000"/>
              </a:buClr>
              <a:buFont typeface="Wingdings" panose="05000000000000000000" charset="0"/>
              <a:buChar char="Ø"/>
            </a:pPr>
            <a:r>
              <a:rPr lang="en-US" altLang="zh-CN" sz="1800" dirty="0">
                <a:solidFill>
                  <a:schemeClr val="tx1"/>
                </a:solidFill>
                <a:cs typeface="微软雅黑" panose="020B0503020204020204" charset="-122"/>
              </a:rPr>
              <a:t> AMBA 3.0</a:t>
            </a:r>
            <a:endParaRPr lang="en-US" altLang="zh-CN" sz="1800" dirty="0">
              <a:solidFill>
                <a:schemeClr val="tx1"/>
              </a:solidFill>
              <a:cs typeface="微软雅黑" panose="020B0503020204020204" charset="-122"/>
            </a:endParaRPr>
          </a:p>
          <a:p>
            <a:pPr marL="800100" lvl="1" indent="-342900" algn="l">
              <a:lnSpc>
                <a:spcPct val="150000"/>
              </a:lnSpc>
              <a:buClr>
                <a:srgbClr val="000000"/>
              </a:buClr>
              <a:buSzTx/>
              <a:buFont typeface="Arial" panose="020B0604020202020204" pitchFamily="34" charset="0"/>
              <a:buChar char="•"/>
            </a:pPr>
            <a:r>
              <a:rPr lang="en-US" altLang="zh-CN" sz="1600" dirty="0">
                <a:solidFill>
                  <a:schemeClr val="tx1"/>
                </a:solidFill>
                <a:cs typeface="微软雅黑" panose="020B0503020204020204" charset="-122"/>
              </a:rPr>
              <a:t>AMBA Advanced eXtensible Interface（AXI）</a:t>
            </a:r>
            <a:endParaRPr lang="en-US" altLang="zh-CN" sz="1600" dirty="0">
              <a:solidFill>
                <a:schemeClr val="tx1"/>
              </a:solidFill>
              <a:cs typeface="微软雅黑" panose="020B0503020204020204" charset="-122"/>
            </a:endParaRPr>
          </a:p>
          <a:p>
            <a:pPr>
              <a:lnSpc>
                <a:spcPct val="150000"/>
              </a:lnSpc>
              <a:buClr>
                <a:srgbClr val="000000"/>
              </a:buClr>
              <a:buFont typeface="Wingdings" panose="05000000000000000000" charset="0"/>
              <a:buChar char="Ø"/>
            </a:pPr>
            <a:r>
              <a:rPr lang="en-US" altLang="zh-CN" sz="1800" dirty="0">
                <a:solidFill>
                  <a:schemeClr val="tx1"/>
                </a:solidFill>
                <a:cs typeface="微软雅黑" panose="020B0503020204020204" charset="-122"/>
              </a:rPr>
              <a:t>AMBA 4.0</a:t>
            </a:r>
            <a:endParaRPr lang="en-US" altLang="zh-CN" sz="1800" dirty="0">
              <a:solidFill>
                <a:schemeClr val="tx1"/>
              </a:solidFill>
              <a:cs typeface="微软雅黑" panose="020B0503020204020204" charset="-122"/>
            </a:endParaRPr>
          </a:p>
          <a:p>
            <a:pPr marL="800100" lvl="1" indent="-342900" algn="l">
              <a:lnSpc>
                <a:spcPct val="150000"/>
              </a:lnSpc>
              <a:buClr>
                <a:srgbClr val="000000"/>
              </a:buClr>
              <a:buSzTx/>
              <a:buFont typeface="Arial" panose="020B0604020202020204" pitchFamily="34" charset="0"/>
              <a:buChar char="•"/>
            </a:pPr>
            <a:r>
              <a:rPr lang="en-US" altLang="zh-CN" sz="1600" dirty="0">
                <a:solidFill>
                  <a:schemeClr val="tx1"/>
                </a:solidFill>
                <a:cs typeface="微软雅黑" panose="020B0503020204020204" charset="-122"/>
              </a:rPr>
              <a:t>增加了三个新接口协议：</a:t>
            </a:r>
            <a:r>
              <a:rPr lang="en-US" altLang="zh-CN" sz="1600" b="1" dirty="0">
                <a:solidFill>
                  <a:schemeClr val="tx1"/>
                </a:solidFill>
                <a:cs typeface="微软雅黑" panose="020B0503020204020204" charset="-122"/>
              </a:rPr>
              <a:t>AXI4 </a:t>
            </a:r>
            <a:r>
              <a:rPr lang="en-US" altLang="zh-CN" sz="1600" dirty="0">
                <a:solidFill>
                  <a:schemeClr val="tx1"/>
                </a:solidFill>
                <a:cs typeface="微软雅黑" panose="020B0503020204020204" charset="-122"/>
              </a:rPr>
              <a:t>有助于最大化性能和能效、</a:t>
            </a:r>
            <a:r>
              <a:rPr lang="en-US" altLang="zh-CN" sz="1600" b="1" dirty="0">
                <a:solidFill>
                  <a:schemeClr val="tx1"/>
                </a:solidFill>
                <a:cs typeface="微软雅黑" panose="020B0503020204020204" charset="-122"/>
              </a:rPr>
              <a:t>AXI4-Lite</a:t>
            </a:r>
            <a:r>
              <a:rPr lang="en-US" altLang="zh-CN" sz="1600" dirty="0">
                <a:solidFill>
                  <a:schemeClr val="tx1"/>
                </a:solidFill>
                <a:cs typeface="微软雅黑" panose="020B0503020204020204" charset="-122"/>
              </a:rPr>
              <a:t> 和</a:t>
            </a:r>
            <a:r>
              <a:rPr lang="en-US" altLang="zh-CN" sz="1600" b="1" dirty="0">
                <a:solidFill>
                  <a:schemeClr val="tx1"/>
                </a:solidFill>
                <a:cs typeface="微软雅黑" panose="020B0503020204020204" charset="-122"/>
              </a:rPr>
              <a:t>AXI4-Stream</a:t>
            </a:r>
            <a:r>
              <a:rPr lang="en-US" altLang="zh-CN" sz="1600" dirty="0">
                <a:solidFill>
                  <a:schemeClr val="tx1"/>
                </a:solidFill>
                <a:cs typeface="微软雅黑" panose="020B0503020204020204" charset="-122"/>
              </a:rPr>
              <a:t>是 FPGA 中实现的理想选择。</a:t>
            </a:r>
            <a:endParaRPr lang="en-US" altLang="zh-CN" sz="1600" dirty="0">
              <a:solidFill>
                <a:schemeClr val="tx1"/>
              </a:solidFill>
              <a:cs typeface="微软雅黑" panose="020B0503020204020204" charset="-122"/>
            </a:endParaRPr>
          </a:p>
          <a:p>
            <a:pPr marL="800100" lvl="1" indent="-342900">
              <a:lnSpc>
                <a:spcPct val="150000"/>
              </a:lnSpc>
              <a:buNone/>
            </a:pPr>
            <a:endParaRPr lang="zh-CN" altLang="en-US" sz="1800" dirty="0">
              <a:solidFill>
                <a:schemeClr val="tx1"/>
              </a:solidFill>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3.2 总线的性能参数</a:t>
            </a:r>
            <a:endParaRPr lang="zh-CN" altLang="en-US"/>
          </a:p>
        </p:txBody>
      </p:sp>
      <p:grpSp>
        <p:nvGrpSpPr>
          <p:cNvPr id="28674" name="组合 23"/>
          <p:cNvGrpSpPr/>
          <p:nvPr/>
        </p:nvGrpSpPr>
        <p:grpSpPr>
          <a:xfrm>
            <a:off x="1493838" y="841375"/>
            <a:ext cx="4411662" cy="773113"/>
            <a:chOff x="-62068" y="-93314"/>
            <a:chExt cx="6176772" cy="1116076"/>
          </a:xfrm>
        </p:grpSpPr>
        <p:grpSp>
          <p:nvGrpSpPr>
            <p:cNvPr id="28675" name="矩形 18"/>
            <p:cNvGrpSpPr/>
            <p:nvPr/>
          </p:nvGrpSpPr>
          <p:grpSpPr>
            <a:xfrm>
              <a:off x="1224493" y="388778"/>
              <a:ext cx="4890211" cy="633984"/>
              <a:chOff x="0" y="0"/>
              <a:chExt cx="4657344" cy="585216"/>
            </a:xfrm>
          </p:grpSpPr>
          <p:pic>
            <p:nvPicPr>
              <p:cNvPr id="28676" name="矩形 18"/>
              <p:cNvPicPr/>
              <p:nvPr/>
            </p:nvPicPr>
            <p:blipFill>
              <a:blip r:embed="rId1"/>
              <a:stretch>
                <a:fillRect/>
              </a:stretch>
            </p:blipFill>
            <p:spPr>
              <a:xfrm>
                <a:off x="0" y="0"/>
                <a:ext cx="4657344" cy="585216"/>
              </a:xfrm>
              <a:prstGeom prst="rect">
                <a:avLst/>
              </a:prstGeom>
              <a:noFill/>
              <a:ln w="9525">
                <a:noFill/>
              </a:ln>
            </p:spPr>
          </p:pic>
          <p:sp>
            <p:nvSpPr>
              <p:cNvPr id="28677" name="文本框 6152"/>
              <p:cNvSpPr txBox="1"/>
              <p:nvPr/>
            </p:nvSpPr>
            <p:spPr>
              <a:xfrm>
                <a:off x="68239" y="39942"/>
                <a:ext cx="4526217" cy="465282"/>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8678" name="组合 20"/>
            <p:cNvPicPr/>
            <p:nvPr/>
          </p:nvPicPr>
          <p:blipFill>
            <a:blip r:embed="rId2"/>
            <a:stretch>
              <a:fillRect/>
            </a:stretch>
          </p:blipFill>
          <p:spPr>
            <a:xfrm>
              <a:off x="-62068" y="-93314"/>
              <a:ext cx="2566721" cy="647192"/>
            </a:xfrm>
            <a:prstGeom prst="rect">
              <a:avLst/>
            </a:prstGeom>
            <a:noFill/>
            <a:ln w="9525">
              <a:noFill/>
            </a:ln>
          </p:spPr>
        </p:pic>
        <p:sp>
          <p:nvSpPr>
            <p:cNvPr id="28679" name="TextBox 26"/>
            <p:cNvSpPr txBox="1"/>
            <p:nvPr/>
          </p:nvSpPr>
          <p:spPr>
            <a:xfrm>
              <a:off x="1800200" y="432048"/>
              <a:ext cx="3600400" cy="531863"/>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反映总线工作速率（</a:t>
              </a:r>
              <a:r>
                <a:rPr lang="en-US" altLang="zh-CN" dirty="0">
                  <a:latin typeface="Arial" panose="020B0604020202020204" pitchFamily="34" charset="0"/>
                  <a:ea typeface="宋体" panose="02010600030101010101" pitchFamily="2" charset="-122"/>
                </a:rPr>
                <a:t>f</a:t>
              </a:r>
              <a:r>
                <a:rPr lang="zh-CN" altLang="en-US" dirty="0">
                  <a:latin typeface="Arial" panose="020B0604020202020204" pitchFamily="34" charset="0"/>
                  <a:ea typeface="宋体" panose="02010600030101010101" pitchFamily="2" charset="-122"/>
                </a:rPr>
                <a:t>）</a:t>
              </a:r>
              <a:endParaRPr lang="zh-CN" altLang="en-US" b="1" dirty="0">
                <a:latin typeface="Arial" panose="020B0604020202020204" pitchFamily="34" charset="0"/>
                <a:ea typeface="宋体" panose="02010600030101010101" pitchFamily="2" charset="-122"/>
              </a:endParaRPr>
            </a:p>
          </p:txBody>
        </p:sp>
      </p:grpSp>
      <p:grpSp>
        <p:nvGrpSpPr>
          <p:cNvPr id="28680" name="组合 24"/>
          <p:cNvGrpSpPr/>
          <p:nvPr/>
        </p:nvGrpSpPr>
        <p:grpSpPr>
          <a:xfrm>
            <a:off x="1493838" y="1704975"/>
            <a:ext cx="4462462" cy="768350"/>
            <a:chOff x="-60554" y="-87932"/>
            <a:chExt cx="6094810" cy="1109472"/>
          </a:xfrm>
        </p:grpSpPr>
        <p:grpSp>
          <p:nvGrpSpPr>
            <p:cNvPr id="28681" name="矩形 25"/>
            <p:cNvGrpSpPr/>
            <p:nvPr/>
          </p:nvGrpSpPr>
          <p:grpSpPr>
            <a:xfrm>
              <a:off x="1225851" y="387556"/>
              <a:ext cx="4808405" cy="633984"/>
              <a:chOff x="0" y="0"/>
              <a:chExt cx="4693920" cy="585216"/>
            </a:xfrm>
          </p:grpSpPr>
          <p:pic>
            <p:nvPicPr>
              <p:cNvPr id="28682" name="矩形 25"/>
              <p:cNvPicPr/>
              <p:nvPr/>
            </p:nvPicPr>
            <p:blipFill>
              <a:blip r:embed="rId3"/>
              <a:stretch>
                <a:fillRect/>
              </a:stretch>
            </p:blipFill>
            <p:spPr>
              <a:xfrm>
                <a:off x="0" y="0"/>
                <a:ext cx="4693920" cy="585216"/>
              </a:xfrm>
              <a:prstGeom prst="rect">
                <a:avLst/>
              </a:prstGeom>
              <a:noFill/>
              <a:ln w="9525">
                <a:noFill/>
              </a:ln>
            </p:spPr>
          </p:pic>
          <p:sp>
            <p:nvSpPr>
              <p:cNvPr id="28683" name="文本框 6158"/>
              <p:cNvSpPr txBox="1"/>
              <p:nvPr/>
            </p:nvSpPr>
            <p:spPr>
              <a:xfrm>
                <a:off x="68619" y="41070"/>
                <a:ext cx="4567365" cy="465282"/>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8684" name="组合 20"/>
            <p:cNvPicPr/>
            <p:nvPr/>
          </p:nvPicPr>
          <p:blipFill>
            <a:blip r:embed="rId4"/>
            <a:stretch>
              <a:fillRect/>
            </a:stretch>
          </p:blipFill>
          <p:spPr>
            <a:xfrm>
              <a:off x="-60554" y="-87932"/>
              <a:ext cx="2560320" cy="640588"/>
            </a:xfrm>
            <a:prstGeom prst="rect">
              <a:avLst/>
            </a:prstGeom>
            <a:noFill/>
            <a:ln w="9525">
              <a:noFill/>
            </a:ln>
          </p:spPr>
        </p:pic>
        <p:sp>
          <p:nvSpPr>
            <p:cNvPr id="28685" name="TextBox 26"/>
            <p:cNvSpPr txBox="1"/>
            <p:nvPr/>
          </p:nvSpPr>
          <p:spPr>
            <a:xfrm>
              <a:off x="1800200" y="432048"/>
              <a:ext cx="3600400" cy="531995"/>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数据总线的位数（</a:t>
              </a:r>
              <a:r>
                <a:rPr lang="en-US" altLang="zh-CN" dirty="0">
                  <a:latin typeface="宋体" panose="02010600030101010101" pitchFamily="2" charset="-122"/>
                  <a:ea typeface="宋体" panose="02010600030101010101" pitchFamily="2" charset="-122"/>
                </a:rPr>
                <a:t>w</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grpSp>
      <p:grpSp>
        <p:nvGrpSpPr>
          <p:cNvPr id="28686" name="组合 30"/>
          <p:cNvGrpSpPr/>
          <p:nvPr/>
        </p:nvGrpSpPr>
        <p:grpSpPr>
          <a:xfrm>
            <a:off x="1497013" y="2576513"/>
            <a:ext cx="6086475" cy="1270000"/>
            <a:chOff x="-55811" y="-89154"/>
            <a:chExt cx="7660653" cy="1836146"/>
          </a:xfrm>
        </p:grpSpPr>
        <p:grpSp>
          <p:nvGrpSpPr>
            <p:cNvPr id="28687" name="矩形 31"/>
            <p:cNvGrpSpPr/>
            <p:nvPr/>
          </p:nvGrpSpPr>
          <p:grpSpPr>
            <a:xfrm>
              <a:off x="1095302" y="293878"/>
              <a:ext cx="6509540" cy="1023620"/>
              <a:chOff x="0" y="0"/>
              <a:chExt cx="6894576" cy="944880"/>
            </a:xfrm>
          </p:grpSpPr>
          <p:pic>
            <p:nvPicPr>
              <p:cNvPr id="28688" name="矩形 31"/>
              <p:cNvPicPr/>
              <p:nvPr/>
            </p:nvPicPr>
            <p:blipFill>
              <a:blip r:embed="rId5"/>
              <a:stretch>
                <a:fillRect/>
              </a:stretch>
            </p:blipFill>
            <p:spPr>
              <a:xfrm>
                <a:off x="0" y="0"/>
                <a:ext cx="6894576" cy="944880"/>
              </a:xfrm>
              <a:prstGeom prst="rect">
                <a:avLst/>
              </a:prstGeom>
              <a:noFill/>
              <a:ln w="9525">
                <a:noFill/>
              </a:ln>
            </p:spPr>
          </p:pic>
          <p:sp>
            <p:nvSpPr>
              <p:cNvPr id="28689" name="文本框 6164"/>
              <p:cNvSpPr txBox="1"/>
              <p:nvPr/>
            </p:nvSpPr>
            <p:spPr>
              <a:xfrm>
                <a:off x="64048" y="40566"/>
                <a:ext cx="6768751" cy="825321"/>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8690" name="组合 20"/>
            <p:cNvPicPr/>
            <p:nvPr/>
          </p:nvPicPr>
          <p:blipFill>
            <a:blip r:embed="rId6"/>
            <a:stretch>
              <a:fillRect/>
            </a:stretch>
          </p:blipFill>
          <p:spPr>
            <a:xfrm>
              <a:off x="-55811" y="-89154"/>
              <a:ext cx="2417336" cy="640588"/>
            </a:xfrm>
            <a:prstGeom prst="rect">
              <a:avLst/>
            </a:prstGeom>
            <a:noFill/>
            <a:ln w="9525">
              <a:noFill/>
            </a:ln>
          </p:spPr>
        </p:pic>
        <p:sp>
          <p:nvSpPr>
            <p:cNvPr id="28691" name="TextBox 26"/>
            <p:cNvSpPr txBox="1"/>
            <p:nvPr/>
          </p:nvSpPr>
          <p:spPr>
            <a:xfrm>
              <a:off x="1631679" y="415539"/>
              <a:ext cx="5914837" cy="1331453"/>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总线上可传输的数据总量（</a:t>
              </a:r>
              <a:r>
                <a:rPr lang="en-US" altLang="zh-CN" dirty="0">
                  <a:latin typeface="Arial" panose="020B0604020202020204" pitchFamily="34" charset="0"/>
                  <a:ea typeface="宋体" panose="02010600030101010101" pitchFamily="2" charset="-122"/>
                </a:rPr>
                <a:t>BW</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总线传输率＝（总线宽度</a:t>
              </a:r>
              <a:r>
                <a:rPr lang="en-US" altLang="zh-CN" dirty="0">
                  <a:latin typeface="Arial" panose="020B0604020202020204" pitchFamily="34" charset="0"/>
                  <a:ea typeface="宋体" panose="02010600030101010101" pitchFamily="2" charset="-122"/>
                </a:rPr>
                <a:t>÷8</a:t>
              </a:r>
              <a:r>
                <a:rPr lang="zh-CN" altLang="en-US" dirty="0">
                  <a:latin typeface="Arial" panose="020B0604020202020204" pitchFamily="34" charset="0"/>
                  <a:ea typeface="宋体" panose="02010600030101010101" pitchFamily="2" charset="-122"/>
                </a:rPr>
                <a:t>位）</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总线频率</a:t>
              </a:r>
              <a:endParaRPr lang="en-US" altLang="zh-CN" dirty="0">
                <a:latin typeface="Arial" panose="020B0604020202020204" pitchFamily="34" charset="0"/>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pSp>
      <p:grpSp>
        <p:nvGrpSpPr>
          <p:cNvPr id="28692" name="组合 37"/>
          <p:cNvGrpSpPr/>
          <p:nvPr/>
        </p:nvGrpSpPr>
        <p:grpSpPr>
          <a:xfrm>
            <a:off x="1454150" y="3629025"/>
            <a:ext cx="4462463" cy="773113"/>
            <a:chOff x="-59382" y="-92023"/>
            <a:chExt cx="6094810" cy="1116076"/>
          </a:xfrm>
        </p:grpSpPr>
        <p:grpSp>
          <p:nvGrpSpPr>
            <p:cNvPr id="28693" name="矩形 38"/>
            <p:cNvGrpSpPr/>
            <p:nvPr/>
          </p:nvGrpSpPr>
          <p:grpSpPr>
            <a:xfrm>
              <a:off x="1227023" y="383465"/>
              <a:ext cx="4808405" cy="640588"/>
              <a:chOff x="0" y="0"/>
              <a:chExt cx="4693920" cy="591312"/>
            </a:xfrm>
          </p:grpSpPr>
          <p:pic>
            <p:nvPicPr>
              <p:cNvPr id="28694" name="矩形 38"/>
              <p:cNvPicPr/>
              <p:nvPr/>
            </p:nvPicPr>
            <p:blipFill>
              <a:blip r:embed="rId7"/>
              <a:stretch>
                <a:fillRect/>
              </a:stretch>
            </p:blipFill>
            <p:spPr>
              <a:xfrm>
                <a:off x="0" y="0"/>
                <a:ext cx="4693920" cy="591312"/>
              </a:xfrm>
              <a:prstGeom prst="rect">
                <a:avLst/>
              </a:prstGeom>
              <a:noFill/>
              <a:ln w="9525">
                <a:noFill/>
              </a:ln>
            </p:spPr>
          </p:pic>
          <p:sp>
            <p:nvSpPr>
              <p:cNvPr id="28695" name="文本框 6170"/>
              <p:cNvSpPr txBox="1"/>
              <p:nvPr/>
            </p:nvSpPr>
            <p:spPr>
              <a:xfrm>
                <a:off x="67475" y="44846"/>
                <a:ext cx="4567365" cy="465282"/>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8696" name="组合 20"/>
            <p:cNvPicPr/>
            <p:nvPr/>
          </p:nvPicPr>
          <p:blipFill>
            <a:blip r:embed="rId8"/>
            <a:stretch>
              <a:fillRect/>
            </a:stretch>
          </p:blipFill>
          <p:spPr>
            <a:xfrm>
              <a:off x="-59382" y="-92023"/>
              <a:ext cx="2560320" cy="647192"/>
            </a:xfrm>
            <a:prstGeom prst="rect">
              <a:avLst/>
            </a:prstGeom>
            <a:noFill/>
            <a:ln w="9525">
              <a:noFill/>
            </a:ln>
          </p:spPr>
        </p:pic>
        <p:sp>
          <p:nvSpPr>
            <p:cNvPr id="28697" name="TextBox 26"/>
            <p:cNvSpPr txBox="1"/>
            <p:nvPr/>
          </p:nvSpPr>
          <p:spPr>
            <a:xfrm>
              <a:off x="1800200" y="432048"/>
              <a:ext cx="3600400" cy="531683"/>
            </a:xfrm>
            <a:prstGeom prst="rect">
              <a:avLst/>
            </a:prstGeom>
            <a:noFill/>
            <a:ln w="9525">
              <a:noFill/>
            </a:ln>
          </p:spPr>
          <p:txBody>
            <a:bodyPr anchor="t" anchorCtr="0">
              <a:spAutoFit/>
            </a:bodyPr>
            <a:p>
              <a:r>
                <a:rPr lang="zh-CN" altLang="en-US" dirty="0">
                  <a:latin typeface="宋体" panose="02010600030101010101" pitchFamily="2" charset="-122"/>
                  <a:ea typeface="宋体" panose="02010600030101010101" pitchFamily="2" charset="-122"/>
                </a:rPr>
                <a:t>同步、异步、半同步</a:t>
              </a:r>
              <a:endParaRPr lang="zh-CN" altLang="en-US" dirty="0">
                <a:latin typeface="宋体" panose="02010600030101010101" pitchFamily="2" charset="-122"/>
                <a:ea typeface="宋体" panose="02010600030101010101" pitchFamily="2"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3.7.3 AMBA</a:t>
            </a:r>
            <a:r>
              <a:rPr lang="zh-CN" altLang="en-US" dirty="0">
                <a:sym typeface="+mn-ea"/>
              </a:rPr>
              <a:t>总线</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271270" y="915670"/>
            <a:ext cx="6602095" cy="38334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3.7.3 AMBA总线</a:t>
            </a:r>
            <a:endParaRPr lang="zh-CN" altLang="en-US"/>
          </a:p>
        </p:txBody>
      </p:sp>
      <p:sp>
        <p:nvSpPr>
          <p:cNvPr id="28673" name="内容占位符 2"/>
          <p:cNvSpPr>
            <a:spLocks noGrp="1"/>
          </p:cNvSpPr>
          <p:nvPr>
            <p:ph idx="1"/>
          </p:nvPr>
        </p:nvSpPr>
        <p:spPr>
          <a:noFill/>
          <a:ln>
            <a:miter/>
          </a:ln>
        </p:spPr>
        <p:txBody>
          <a:bodyPr wrap="square" lIns="68588" tIns="34294" rIns="68588" bIns="34294" anchor="t"/>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en-US" altLang="x-none" sz="1800" b="0" i="0" u="none" strike="noStrike" kern="1200" cap="none" spc="0" normalizeH="0" baseline="0" noProof="1" dirty="0">
                <a:solidFill>
                  <a:schemeClr val="tx1"/>
                </a:solidFill>
                <a:cs typeface="微软雅黑" panose="020B0503020204020204" charset="-122"/>
              </a:rPr>
              <a:t>  AMBA</a:t>
            </a:r>
            <a:r>
              <a:rPr kumimoji="0" lang="zh-CN" altLang="en-US" sz="1800" b="0" i="0" u="none" strike="noStrike" kern="1200" cap="none" spc="0" normalizeH="0" baseline="0" noProof="1" dirty="0">
                <a:solidFill>
                  <a:schemeClr val="tx1"/>
                </a:solidFill>
                <a:cs typeface="微软雅黑" panose="020B0503020204020204" charset="-122"/>
              </a:rPr>
              <a:t>总线协议最大的特点</a:t>
            </a:r>
            <a:endParaRPr kumimoji="0" lang="zh-CN" altLang="en-US"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与工艺无关</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没有定义电气特性</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仅在时钟周期级定义时序（提取时序参数依赖所采用的工艺和工作频率）</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zh-CN"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a:t>
            </a:r>
            <a:r>
              <a:rPr lang="en-US" altLang="zh-CN">
                <a:sym typeface="+mn-ea"/>
              </a:rPr>
              <a:t>4</a:t>
            </a:r>
            <a:r>
              <a:rPr lang="zh-CN" altLang="en-US">
                <a:sym typeface="+mn-ea"/>
              </a:rPr>
              <a:t> </a:t>
            </a:r>
            <a:r>
              <a:rPr lang="en-US" altLang="zh-CN">
                <a:sym typeface="+mn-ea"/>
              </a:rPr>
              <a:t>TileLink</a:t>
            </a:r>
            <a:r>
              <a:rPr lang="zh-CN" altLang="en-US">
                <a:sym typeface="+mn-ea"/>
              </a:rPr>
              <a:t>总线</a:t>
            </a:r>
            <a:endParaRPr lang="zh-CN" altLang="en-US"/>
          </a:p>
        </p:txBody>
      </p:sp>
      <p:sp>
        <p:nvSpPr>
          <p:cNvPr id="28673" name="内容占位符 2"/>
          <p:cNvSpPr>
            <a:spLocks noGrp="1"/>
          </p:cNvSpPr>
          <p:nvPr>
            <p:ph idx="1"/>
          </p:nvPr>
        </p:nvSpPr>
        <p:spPr>
          <a:xfrm>
            <a:off x="365760" y="707390"/>
            <a:ext cx="8317865" cy="4227830"/>
          </a:xfrm>
          <a:noFill/>
          <a:ln>
            <a:miter/>
          </a:ln>
        </p:spPr>
        <p:txBody>
          <a:bodyPr wrap="square" lIns="68588" tIns="34294" rIns="68588" bIns="34294" anchor="t"/>
          <a:p>
            <a:pPr marR="0" lvl="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sz="1800" b="0" i="0" u="none" strike="noStrike" kern="1200" cap="none" spc="0" normalizeH="0" baseline="0" noProof="1" dirty="0">
                <a:solidFill>
                  <a:schemeClr val="tx1"/>
                </a:solidFill>
                <a:cs typeface="微软雅黑" panose="020B0503020204020204" charset="-122"/>
              </a:rPr>
              <a:t>TileLink是近几年由伯克利孕育的芯片初创公司SiFive提出的一种全新的芯片级总线互连标准，允许多个主设备(masters)以支持一致性的存储器映射(memory-mapped)方式访问存储器和其他从端(slave)。</a:t>
            </a:r>
            <a:endParaRPr kumimoji="0" sz="1800" b="0" i="0" u="none" strike="noStrike" kern="1200" cap="none" spc="0" normalizeH="0" baseline="0" noProof="1" dirty="0">
              <a:solidFill>
                <a:schemeClr val="tx1"/>
              </a:solidFill>
              <a:cs typeface="微软雅黑" panose="020B0503020204020204" charset="-122"/>
            </a:endParaRPr>
          </a:p>
          <a:p>
            <a:pPr marR="0" lvl="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sz="1800" b="0" i="0" u="none" strike="noStrike" kern="1200" cap="none" spc="0" normalizeH="0" baseline="0" noProof="1" dirty="0">
                <a:solidFill>
                  <a:schemeClr val="tx1"/>
                </a:solidFill>
                <a:cs typeface="微软雅黑" panose="020B0503020204020204" charset="-122"/>
              </a:rPr>
              <a:t>TileLink的设计目标，是为SoC提供一个具有低延迟和高吞吐率传输的高速、可扩展的片上互连方式，来连接通用多处理器、协处理器、加速器、DMA以及各类简单或复杂的设备。</a:t>
            </a:r>
            <a:endParaRPr kumimoji="0"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zh-CN"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a:t>
            </a:r>
            <a:r>
              <a:rPr lang="en-US" altLang="zh-CN">
                <a:sym typeface="+mn-ea"/>
              </a:rPr>
              <a:t>4</a:t>
            </a:r>
            <a:r>
              <a:rPr lang="zh-CN" altLang="en-US">
                <a:sym typeface="+mn-ea"/>
              </a:rPr>
              <a:t> </a:t>
            </a:r>
            <a:r>
              <a:rPr lang="en-US" altLang="zh-CN">
                <a:sym typeface="+mn-ea"/>
              </a:rPr>
              <a:t>TileLink</a:t>
            </a:r>
            <a:r>
              <a:rPr lang="zh-CN" altLang="en-US">
                <a:sym typeface="+mn-ea"/>
              </a:rPr>
              <a:t>总线</a:t>
            </a:r>
            <a:endParaRPr lang="zh-CN" altLang="en-US"/>
          </a:p>
        </p:txBody>
      </p:sp>
      <p:sp>
        <p:nvSpPr>
          <p:cNvPr id="28673" name="内容占位符 2"/>
          <p:cNvSpPr>
            <a:spLocks noGrp="1"/>
          </p:cNvSpPr>
          <p:nvPr>
            <p:ph idx="1"/>
          </p:nvPr>
        </p:nvSpPr>
        <p:spPr>
          <a:noFill/>
          <a:ln>
            <a:miter/>
          </a:ln>
        </p:spPr>
        <p:txBody>
          <a:bodyPr wrap="square" lIns="68588" tIns="34294" rIns="68588" bIns="34294" anchor="t"/>
          <a:p>
            <a:pPr marR="0" lvl="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sz="1800" b="0" i="0" u="none" strike="noStrike" kern="1200" cap="none" spc="0" normalizeH="0" baseline="0" noProof="1" dirty="0">
                <a:solidFill>
                  <a:schemeClr val="tx1"/>
                </a:solidFill>
                <a:cs typeface="微软雅黑" panose="020B0503020204020204" charset="-122"/>
              </a:rPr>
              <a:t>TileLink是一个协议框架，设计为多个缓存一致性策略的基板。其目的是将通信网络的设计和缓存控制器的实现与一致性协议本身的设计分离开来。</a:t>
            </a:r>
            <a:endParaRPr kumimoji="0"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免费开放的紧耦合、低延迟的 SoC 总线</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为 RISC-V 设计，也支持其他 ISAs</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提供物理寻址(physically addressed)、共享主存(shared-memory)的系统</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可用于建立可扩展的、层次化结构的和点对点的网络</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为任意数量的缓存或非缓存主设备提供一致性的访问</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支持从单一简单外设到高吞吐量的复杂多外设的所有通讯需求</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zh-CN"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3.7.</a:t>
            </a:r>
            <a:r>
              <a:rPr lang="en-US" altLang="zh-CN">
                <a:sym typeface="+mn-ea"/>
              </a:rPr>
              <a:t>4</a:t>
            </a:r>
            <a:r>
              <a:rPr lang="zh-CN" altLang="en-US">
                <a:sym typeface="+mn-ea"/>
              </a:rPr>
              <a:t> </a:t>
            </a:r>
            <a:r>
              <a:rPr lang="en-US" altLang="zh-CN">
                <a:sym typeface="+mn-ea"/>
              </a:rPr>
              <a:t>TileLink</a:t>
            </a:r>
            <a:r>
              <a:rPr lang="zh-CN" altLang="en-US">
                <a:sym typeface="+mn-ea"/>
              </a:rPr>
              <a:t>总线</a:t>
            </a:r>
            <a:endParaRPr lang="zh-CN" altLang="en-US"/>
          </a:p>
        </p:txBody>
      </p:sp>
      <p:sp>
        <p:nvSpPr>
          <p:cNvPr id="28673" name="内容占位符 2"/>
          <p:cNvSpPr>
            <a:spLocks noGrp="1"/>
          </p:cNvSpPr>
          <p:nvPr>
            <p:ph idx="1"/>
          </p:nvPr>
        </p:nvSpPr>
        <p:spPr>
          <a:noFill/>
          <a:ln>
            <a:miter/>
          </a:ln>
        </p:spPr>
        <p:txBody>
          <a:bodyPr wrap="square" lIns="68588" tIns="34294" rIns="68588" bIns="34294" anchor="t"/>
          <a:p>
            <a:pPr marR="0" lvl="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sz="1800" b="0" i="0" u="none" strike="noStrike" kern="1200" cap="none" spc="0" normalizeH="0" baseline="0" noProof="1" dirty="0">
                <a:solidFill>
                  <a:schemeClr val="tx1"/>
                </a:solidFill>
                <a:cs typeface="微软雅黑" panose="020B0503020204020204" charset="-122"/>
              </a:rPr>
              <a:t>TileLink还具备以下特性</a:t>
            </a:r>
            <a:r>
              <a:rPr kumimoji="0" lang="zh-CN" sz="1800" b="0" i="0" u="none" strike="noStrike" kern="1200" cap="none" spc="0" normalizeH="0" baseline="0" noProof="1" dirty="0">
                <a:solidFill>
                  <a:schemeClr val="tx1"/>
                </a:solidFill>
                <a:cs typeface="微软雅黑" panose="020B0503020204020204" charset="-122"/>
              </a:rPr>
              <a:t>：</a:t>
            </a:r>
            <a:endParaRPr kumimoji="0"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Cache一致性的内存共享系统，支持在该总线协议上实现常见的一致性协议</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对任何遵守该协议的SoC系统来说，可验证确保无死锁</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使用乱序的并发操作以提高吞吐率</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使用完全解耦的通讯接口，有利于插入寄存器来优化时序</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总线宽度的透明自适应</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突发传输序列的自动分割</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针对功耗优化的信号译码</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zh-CN" sz="1800" b="0" i="0" u="none" strike="noStrike" kern="1200" cap="none" spc="0" normalizeH="0" baseline="0" noProof="1" dirty="0">
              <a:solidFill>
                <a:schemeClr val="tx1"/>
              </a:solidFill>
              <a:cs typeface="微软雅黑" panose="020B0503020204020204" charset="-122"/>
            </a:endParaRPr>
          </a:p>
          <a:p>
            <a:pPr marL="0" marR="0" lvl="0" indent="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en-US" altLang="x-none"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3.8 AXI4总线规范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noAutofit/>
          </a:bodyPr>
          <a:p>
            <a:pPr marL="257175" marR="0" lvl="0" indent="-257175"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en-US" altLang="zh-CN" sz="1800" b="0" i="0" u="none" strike="noStrike" kern="1200" cap="none" spc="0" normalizeH="0" baseline="0" noProof="1">
                <a:solidFill>
                  <a:schemeClr val="tx1"/>
                </a:solidFill>
                <a:cs typeface="微软雅黑" panose="020B0503020204020204" charset="-122"/>
                <a:sym typeface="+mn-ea"/>
              </a:rPr>
              <a:t>AXI4是一种面向高性能、高带宽、低延迟的片内总线。它的地址/控制和数据相</a:t>
            </a:r>
            <a:r>
              <a:rPr kumimoji="0" lang="zh-CN" altLang="en-US" sz="1800" b="0" i="0" u="none" strike="noStrike" kern="1200" cap="none" spc="0" normalizeH="0" baseline="0" noProof="1">
                <a:solidFill>
                  <a:schemeClr val="tx1"/>
                </a:solidFill>
                <a:cs typeface="微软雅黑" panose="020B0503020204020204" charset="-122"/>
                <a:sym typeface="+mn-ea"/>
              </a:rPr>
              <a:t>互</a:t>
            </a:r>
            <a:r>
              <a:rPr kumimoji="0" lang="en-US" altLang="zh-CN" sz="1800" b="0" i="0" u="none" strike="noStrike" kern="1200" cap="none" spc="0" normalizeH="0" baseline="0" noProof="1">
                <a:solidFill>
                  <a:schemeClr val="tx1"/>
                </a:solidFill>
                <a:cs typeface="微软雅黑" panose="020B0503020204020204" charset="-122"/>
                <a:sym typeface="+mn-ea"/>
              </a:rPr>
              <a:t>是分离的，支持不对齐的数据传输</a:t>
            </a:r>
            <a:r>
              <a:rPr kumimoji="0" lang="zh-CN" altLang="en-US" sz="1800" b="0" i="0" u="none" strike="noStrike" kern="1200" cap="none" spc="0" normalizeH="0" baseline="0" noProof="1">
                <a:solidFill>
                  <a:schemeClr val="tx1"/>
                </a:solidFill>
                <a:cs typeface="微软雅黑" panose="020B0503020204020204" charset="-122"/>
                <a:sym typeface="+mn-ea"/>
              </a:rPr>
              <a:t>；</a:t>
            </a:r>
            <a:r>
              <a:rPr kumimoji="0" lang="en-US" altLang="zh-CN" sz="1800" b="0" i="0" u="none" strike="noStrike" kern="1200" cap="none" spc="0" normalizeH="0" baseline="0" noProof="1">
                <a:solidFill>
                  <a:schemeClr val="tx1"/>
                </a:solidFill>
                <a:cs typeface="微软雅黑" panose="020B0503020204020204" charset="-122"/>
                <a:sym typeface="+mn-ea"/>
              </a:rPr>
              <a:t>在突发传输中，只需要首地址</a:t>
            </a:r>
            <a:r>
              <a:rPr kumimoji="0" lang="zh-CN" altLang="en-US" sz="1800" b="0" i="0" u="none" strike="noStrike" kern="1200" cap="none" spc="0" normalizeH="0" baseline="0" noProof="1">
                <a:solidFill>
                  <a:schemeClr val="tx1"/>
                </a:solidFill>
                <a:cs typeface="微软雅黑" panose="020B0503020204020204" charset="-122"/>
                <a:sym typeface="+mn-ea"/>
              </a:rPr>
              <a:t>；</a:t>
            </a:r>
            <a:r>
              <a:rPr kumimoji="0" lang="en-US" altLang="zh-CN" sz="1800" b="0" i="0" u="none" strike="noStrike" kern="1200" cap="none" spc="0" normalizeH="0" baseline="0" noProof="1">
                <a:solidFill>
                  <a:schemeClr val="tx1"/>
                </a:solidFill>
                <a:cs typeface="微软雅黑" panose="020B0503020204020204" charset="-122"/>
                <a:sym typeface="+mn-ea"/>
              </a:rPr>
              <a:t>并支持乱序访问</a:t>
            </a:r>
            <a:r>
              <a:rPr kumimoji="0" lang="zh-CN" altLang="zh-CN" sz="1800" b="0" i="0" u="none" strike="noStrike" kern="1200" cap="none" spc="0" normalizeH="0" baseline="0" noProof="1">
                <a:solidFill>
                  <a:schemeClr val="tx1"/>
                </a:solidFill>
                <a:cs typeface="微软雅黑" panose="020B0503020204020204" charset="-122"/>
                <a:sym typeface="+mn-ea"/>
              </a:rPr>
              <a:t>。</a:t>
            </a:r>
            <a:endParaRPr kumimoji="0" lang="zh-CN" altLang="zh-CN" sz="1800" b="0" i="0" u="none" strike="noStrike" kern="1200" cap="none" spc="0" normalizeH="0" baseline="0" noProof="1">
              <a:solidFill>
                <a:schemeClr val="tx1"/>
              </a:solidFill>
              <a:cs typeface="微软雅黑" panose="020B0503020204020204" charset="-122"/>
              <a:sym typeface="+mn-ea"/>
            </a:endParaRPr>
          </a:p>
          <a:p>
            <a:pPr marL="257175" marR="0" lvl="0" indent="-257175"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en-US" altLang="zh-CN" sz="1800" b="0" i="0" u="none" strike="noStrike" kern="1200" cap="none" spc="0" normalizeH="0" baseline="0" noProof="1">
                <a:solidFill>
                  <a:schemeClr val="tx1"/>
                </a:solidFill>
                <a:cs typeface="微软雅黑" panose="020B0503020204020204" charset="-122"/>
                <a:sym typeface="+mn-ea"/>
              </a:rPr>
              <a:t>AXI4</a:t>
            </a:r>
            <a:r>
              <a:rPr kumimoji="0" lang="zh-CN" altLang="en-US" sz="1800" b="0" i="0" u="none" strike="noStrike" kern="1200" cap="none" spc="0" normalizeH="0" baseline="0" noProof="1">
                <a:solidFill>
                  <a:schemeClr val="tx1"/>
                </a:solidFill>
                <a:cs typeface="微软雅黑" panose="020B0503020204020204" charset="-122"/>
                <a:sym typeface="+mn-ea"/>
              </a:rPr>
              <a:t>高性能协议的特点</a:t>
            </a:r>
            <a:endParaRPr kumimoji="0" lang="en-US" altLang="zh-CN" sz="1800" b="0" i="0" u="none" strike="noStrike" kern="1200" cap="none" spc="0" normalizeH="0" baseline="0" noProof="1">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a:solidFill>
                  <a:schemeClr val="tx1"/>
                </a:solidFill>
                <a:cs typeface="微软雅黑" panose="020B0503020204020204" charset="-122"/>
                <a:sym typeface="+mn-ea"/>
              </a:rPr>
              <a:t>单向通道体系结构</a:t>
            </a:r>
            <a:r>
              <a:rPr kumimoji="0" lang="zh-CN" altLang="en-US" sz="1600" b="1" i="0" u="none" strike="noStrike" kern="1200" cap="none" spc="0" normalizeH="0" baseline="0" noProof="1">
                <a:solidFill>
                  <a:schemeClr val="tx1"/>
                </a:solidFill>
                <a:cs typeface="微软雅黑" panose="020B0503020204020204" charset="-122"/>
                <a:sym typeface="+mn-ea"/>
              </a:rPr>
              <a:t>：</a:t>
            </a:r>
            <a:r>
              <a:rPr kumimoji="0" lang="en-US" altLang="zh-CN" sz="1600" b="0" i="0" u="none" strike="noStrike" kern="1200" cap="none" spc="0" normalizeH="0" baseline="0" noProof="1">
                <a:solidFill>
                  <a:schemeClr val="tx1"/>
                </a:solidFill>
                <a:cs typeface="微软雅黑" panose="020B0503020204020204" charset="-122"/>
                <a:sym typeface="+mn-ea"/>
              </a:rPr>
              <a:t>信息流只以单方向传输，简化时钟域间的桥接，减少门数量</a:t>
            </a:r>
            <a:r>
              <a:rPr kumimoji="0" lang="zh-CN" altLang="en-US" sz="1600" b="0" i="0" u="none" strike="noStrike" kern="1200" cap="none" spc="0" normalizeH="0" baseline="0" noProof="1">
                <a:solidFill>
                  <a:schemeClr val="tx1"/>
                </a:solidFill>
                <a:cs typeface="微软雅黑" panose="020B0503020204020204" charset="-122"/>
                <a:sym typeface="+mn-ea"/>
              </a:rPr>
              <a:t>；</a:t>
            </a:r>
            <a:r>
              <a:rPr kumimoji="0" lang="en-US" altLang="zh-CN" sz="1600" b="0" i="0" u="none" strike="noStrike" kern="1200" cap="none" spc="0" normalizeH="0" baseline="0" noProof="1">
                <a:solidFill>
                  <a:schemeClr val="tx1"/>
                </a:solidFill>
                <a:cs typeface="微软雅黑" panose="020B0503020204020204" charset="-122"/>
                <a:sym typeface="+mn-ea"/>
              </a:rPr>
              <a:t>当信号经过复杂的片上系统时，减少延时。</a:t>
            </a:r>
            <a:endParaRPr kumimoji="0" lang="en-US" altLang="zh-CN" sz="1600" b="0" i="0" u="none" strike="noStrike" kern="1200" cap="none" spc="0" normalizeH="0" baseline="0" noProof="1">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a:solidFill>
                  <a:schemeClr val="tx1"/>
                </a:solidFill>
                <a:cs typeface="微软雅黑" panose="020B0503020204020204" charset="-122"/>
                <a:sym typeface="+mn-ea"/>
              </a:rPr>
              <a:t>支持多项数据交换</a:t>
            </a:r>
            <a:r>
              <a:rPr kumimoji="0" lang="zh-CN" altLang="en-US" sz="1600" b="1" i="0" u="none" strike="noStrike" kern="1200" cap="none" spc="0" normalizeH="0" baseline="0" noProof="1">
                <a:solidFill>
                  <a:schemeClr val="tx1"/>
                </a:solidFill>
                <a:cs typeface="微软雅黑" panose="020B0503020204020204" charset="-122"/>
                <a:sym typeface="+mn-ea"/>
              </a:rPr>
              <a:t>：</a:t>
            </a:r>
            <a:r>
              <a:rPr kumimoji="0" lang="en-US" altLang="zh-CN" sz="1600" b="0" i="0" u="none" strike="noStrike" kern="1200" cap="none" spc="0" normalizeH="0" baseline="0" noProof="1">
                <a:solidFill>
                  <a:schemeClr val="tx1"/>
                </a:solidFill>
                <a:cs typeface="微软雅黑" panose="020B0503020204020204" charset="-122"/>
                <a:sym typeface="+mn-ea"/>
              </a:rPr>
              <a:t>通过并行执行</a:t>
            </a:r>
            <a:r>
              <a:rPr kumimoji="0" lang="zh-CN" altLang="en-US" sz="1600" b="0" i="0" u="none" strike="noStrike" kern="1200" cap="none" spc="0" normalizeH="0" baseline="0" noProof="1">
                <a:solidFill>
                  <a:schemeClr val="tx1"/>
                </a:solidFill>
                <a:cs typeface="微软雅黑" panose="020B0503020204020204" charset="-122"/>
                <a:sym typeface="+mn-ea"/>
              </a:rPr>
              <a:t>突</a:t>
            </a:r>
            <a:r>
              <a:rPr kumimoji="0" lang="en-US" altLang="zh-CN" sz="1600" b="0" i="0" u="none" strike="noStrike" kern="1200" cap="none" spc="0" normalizeH="0" baseline="0" noProof="1">
                <a:solidFill>
                  <a:schemeClr val="tx1"/>
                </a:solidFill>
                <a:cs typeface="微软雅黑" panose="020B0503020204020204" charset="-122"/>
                <a:sym typeface="+mn-ea"/>
              </a:rPr>
              <a:t>发操作，极大地提高了数据吞吐能力，可在更短的时间内完成任务，在满足高性能要求的同时，又减少了功耗。</a:t>
            </a:r>
            <a:endParaRPr kumimoji="0" lang="en-US" altLang="zh-CN" sz="1600" b="0" i="0" u="none" strike="noStrike" kern="1200" cap="none" spc="0" normalizeH="0" baseline="0" noProof="1">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en-US" altLang="zh-CN" sz="1600" b="1" i="0" u="none" strike="noStrike" kern="1200" cap="none" spc="0" normalizeH="0" baseline="0" noProof="1">
                <a:solidFill>
                  <a:schemeClr val="tx1"/>
                </a:solidFill>
                <a:cs typeface="微软雅黑" panose="020B0503020204020204" charset="-122"/>
                <a:sym typeface="+mn-ea"/>
              </a:rPr>
              <a:t>独立的地址和数据通道</a:t>
            </a:r>
            <a:r>
              <a:rPr kumimoji="0" lang="zh-CN" altLang="en-US" sz="1600" b="1" i="0" u="none" strike="noStrike" kern="1200" cap="none" spc="0" normalizeH="0" baseline="0" noProof="1">
                <a:solidFill>
                  <a:schemeClr val="tx1"/>
                </a:solidFill>
                <a:cs typeface="微软雅黑" panose="020B0503020204020204" charset="-122"/>
                <a:sym typeface="+mn-ea"/>
              </a:rPr>
              <a:t>：</a:t>
            </a:r>
            <a:r>
              <a:rPr kumimoji="0" lang="en-US" altLang="zh-CN" sz="1600" b="0" i="0" u="none" strike="noStrike" kern="1200" cap="none" spc="0" normalizeH="0" baseline="0" noProof="1">
                <a:solidFill>
                  <a:schemeClr val="tx1"/>
                </a:solidFill>
                <a:cs typeface="微软雅黑" panose="020B0503020204020204" charset="-122"/>
                <a:sym typeface="+mn-ea"/>
              </a:rPr>
              <a:t>地址和数据通道分开，能对每一个通道进行单独优化，可以根据需要控制时序通道，将时钟频率提到最高，并将延时降到最低。</a:t>
            </a:r>
            <a:endParaRPr kumimoji="0" lang="en-US" altLang="zh-CN" sz="1600" b="0" i="0" u="none" strike="noStrike" kern="1200" cap="none" spc="0" normalizeH="0" baseline="0" noProof="1">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zh-CN" sz="1600" b="0" i="0" u="none" strike="noStrike" kern="1200" cap="none" spc="0" normalizeH="0" baseline="0" noProof="1" dirty="0">
              <a:solidFill>
                <a:schemeClr val="tx1"/>
              </a:solidFill>
              <a:cs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5</a:t>
            </a:r>
            <a:r>
              <a:rPr lang="zh-CN" altLang="en-US" sz="1800" dirty="0">
                <a:cs typeface="微软雅黑" panose="020B0503020204020204" charset="-122"/>
                <a:sym typeface="宋体" panose="02010600030101010101" pitchFamily="2" charset="-122"/>
              </a:rPr>
              <a:t>个通道独立进行读</a:t>
            </a:r>
            <a:r>
              <a:rPr lang="en-US" altLang="zh-CN" sz="1800" dirty="0">
                <a:cs typeface="微软雅黑" panose="020B0503020204020204" charset="-122"/>
                <a:sym typeface="宋体" panose="02010600030101010101" pitchFamily="2" charset="-122"/>
              </a:rPr>
              <a:t>/</a:t>
            </a:r>
            <a:r>
              <a:rPr lang="zh-CN" altLang="en-US" sz="1800" dirty="0">
                <a:cs typeface="微软雅黑" panose="020B0503020204020204" charset="-122"/>
                <a:sym typeface="宋体" panose="02010600030101010101" pitchFamily="2" charset="-122"/>
              </a:rPr>
              <a:t>写传输</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75781" name="图片 2"/>
          <p:cNvPicPr>
            <a:picLocks noChangeAspect="1"/>
          </p:cNvPicPr>
          <p:nvPr/>
        </p:nvPicPr>
        <p:blipFill>
          <a:blip r:embed="rId1"/>
          <a:stretch>
            <a:fillRect/>
          </a:stretch>
        </p:blipFill>
        <p:spPr>
          <a:xfrm>
            <a:off x="3780155" y="843915"/>
            <a:ext cx="3963988" cy="1619250"/>
          </a:xfrm>
          <a:prstGeom prst="rect">
            <a:avLst/>
          </a:prstGeom>
          <a:noFill/>
          <a:ln w="9525">
            <a:noFill/>
          </a:ln>
        </p:spPr>
      </p:pic>
      <p:pic>
        <p:nvPicPr>
          <p:cNvPr id="75782" name="图片 3"/>
          <p:cNvPicPr>
            <a:picLocks noChangeAspect="1"/>
          </p:cNvPicPr>
          <p:nvPr/>
        </p:nvPicPr>
        <p:blipFill>
          <a:blip r:embed="rId2"/>
          <a:stretch>
            <a:fillRect/>
          </a:stretch>
        </p:blipFill>
        <p:spPr>
          <a:xfrm>
            <a:off x="3780155" y="2546985"/>
            <a:ext cx="3960495" cy="238379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sym typeface="宋体" panose="02010600030101010101" pitchFamily="2" charset="-122"/>
              </a:rPr>
              <a:t>互连和接口的结构</a:t>
            </a:r>
            <a:r>
              <a:rPr lang="en-US" altLang="en-GB" sz="1800" dirty="0">
                <a:cs typeface="微软雅黑" panose="020B0503020204020204" charset="-122"/>
              </a:rPr>
              <a:t> </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76805" name="Picture 2"/>
          <p:cNvPicPr>
            <a:picLocks noChangeAspect="1"/>
          </p:cNvPicPr>
          <p:nvPr>
            <p:custDataLst>
              <p:tags r:id="rId1"/>
            </p:custDataLst>
          </p:nvPr>
        </p:nvPicPr>
        <p:blipFill>
          <a:blip r:embed="rId2"/>
          <a:stretch>
            <a:fillRect/>
          </a:stretch>
        </p:blipFill>
        <p:spPr>
          <a:xfrm>
            <a:off x="1409700" y="1474788"/>
            <a:ext cx="6323013" cy="1493837"/>
          </a:xfrm>
          <a:prstGeom prst="rect">
            <a:avLst/>
          </a:prstGeom>
          <a:noFill/>
          <a:ln w="9525">
            <a:noFill/>
          </a:ln>
        </p:spPr>
      </p:pic>
      <p:pic>
        <p:nvPicPr>
          <p:cNvPr id="76806" name="Picture 1"/>
          <p:cNvPicPr>
            <a:picLocks noChangeAspect="1"/>
          </p:cNvPicPr>
          <p:nvPr>
            <p:custDataLst>
              <p:tags r:id="rId3"/>
            </p:custDataLst>
          </p:nvPr>
        </p:nvPicPr>
        <p:blipFill>
          <a:blip r:embed="rId4"/>
          <a:stretch>
            <a:fillRect/>
          </a:stretch>
        </p:blipFill>
        <p:spPr>
          <a:xfrm>
            <a:off x="1393190" y="3209925"/>
            <a:ext cx="6344285" cy="140144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全局信号</a:t>
            </a:r>
            <a:r>
              <a:rPr lang="en-US" altLang="en-GB" sz="1800" dirty="0">
                <a:cs typeface="微软雅黑" panose="020B0503020204020204" charset="-122"/>
              </a:rPr>
              <a:t> </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77829" name="图片 5"/>
          <p:cNvPicPr>
            <a:picLocks noChangeAspect="1"/>
          </p:cNvPicPr>
          <p:nvPr>
            <p:custDataLst>
              <p:tags r:id="rId1"/>
            </p:custDataLst>
          </p:nvPr>
        </p:nvPicPr>
        <p:blipFill>
          <a:blip r:embed="rId2"/>
          <a:stretch>
            <a:fillRect/>
          </a:stretch>
        </p:blipFill>
        <p:spPr>
          <a:xfrm>
            <a:off x="1093788" y="1491933"/>
            <a:ext cx="6954837" cy="89217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写地址通道信号</a:t>
            </a:r>
            <a:r>
              <a:rPr lang="en-US" altLang="en-GB" sz="1800" dirty="0">
                <a:cs typeface="微软雅黑" panose="020B0503020204020204" charset="-122"/>
              </a:rPr>
              <a:t> </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78853" name="图片 4"/>
          <p:cNvPicPr>
            <a:picLocks noChangeAspect="1"/>
          </p:cNvPicPr>
          <p:nvPr>
            <p:custDataLst>
              <p:tags r:id="rId1"/>
            </p:custDataLst>
          </p:nvPr>
        </p:nvPicPr>
        <p:blipFill>
          <a:blip r:embed="rId2"/>
          <a:stretch>
            <a:fillRect/>
          </a:stretch>
        </p:blipFill>
        <p:spPr>
          <a:xfrm>
            <a:off x="2628265" y="808355"/>
            <a:ext cx="5775325" cy="402431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3.2 总线的性能参数</a:t>
            </a:r>
            <a:endParaRPr lang="zh-CN" altLang="en-US"/>
          </a:p>
        </p:txBody>
      </p:sp>
      <p:grpSp>
        <p:nvGrpSpPr>
          <p:cNvPr id="29698" name="组合 23"/>
          <p:cNvGrpSpPr/>
          <p:nvPr/>
        </p:nvGrpSpPr>
        <p:grpSpPr>
          <a:xfrm>
            <a:off x="1449388" y="969963"/>
            <a:ext cx="6418262" cy="774700"/>
            <a:chOff x="-42466" y="-93314"/>
            <a:chExt cx="6146632" cy="1116076"/>
          </a:xfrm>
        </p:grpSpPr>
        <p:grpSp>
          <p:nvGrpSpPr>
            <p:cNvPr id="29699" name="矩形 18"/>
            <p:cNvGrpSpPr/>
            <p:nvPr/>
          </p:nvGrpSpPr>
          <p:grpSpPr>
            <a:xfrm>
              <a:off x="837781" y="388778"/>
              <a:ext cx="5255206" cy="633984"/>
              <a:chOff x="0" y="0"/>
              <a:chExt cx="7315200" cy="585216"/>
            </a:xfrm>
          </p:grpSpPr>
          <p:pic>
            <p:nvPicPr>
              <p:cNvPr id="29700" name="矩形 18"/>
              <p:cNvPicPr/>
              <p:nvPr/>
            </p:nvPicPr>
            <p:blipFill>
              <a:blip r:embed="rId1"/>
              <a:stretch>
                <a:fillRect/>
              </a:stretch>
            </p:blipFill>
            <p:spPr>
              <a:xfrm>
                <a:off x="0" y="0"/>
                <a:ext cx="7315200" cy="585216"/>
              </a:xfrm>
              <a:prstGeom prst="rect">
                <a:avLst/>
              </a:prstGeom>
              <a:noFill/>
              <a:ln w="9525">
                <a:noFill/>
              </a:ln>
            </p:spPr>
          </p:pic>
          <p:sp>
            <p:nvSpPr>
              <p:cNvPr id="29701" name="文本框 7176"/>
              <p:cNvSpPr txBox="1"/>
              <p:nvPr/>
            </p:nvSpPr>
            <p:spPr>
              <a:xfrm>
                <a:off x="69736" y="39942"/>
                <a:ext cx="7183781" cy="465283"/>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9702" name="组合 20"/>
            <p:cNvPicPr/>
            <p:nvPr/>
          </p:nvPicPr>
          <p:blipFill>
            <a:blip r:embed="rId2"/>
            <a:stretch>
              <a:fillRect/>
            </a:stretch>
          </p:blipFill>
          <p:spPr>
            <a:xfrm>
              <a:off x="-42466" y="-93314"/>
              <a:ext cx="1799908" cy="647192"/>
            </a:xfrm>
            <a:prstGeom prst="rect">
              <a:avLst/>
            </a:prstGeom>
            <a:noFill/>
            <a:ln w="9525">
              <a:noFill/>
            </a:ln>
          </p:spPr>
        </p:pic>
        <p:sp>
          <p:nvSpPr>
            <p:cNvPr id="29703" name="TextBox 26"/>
            <p:cNvSpPr txBox="1"/>
            <p:nvPr/>
          </p:nvSpPr>
          <p:spPr>
            <a:xfrm>
              <a:off x="1086334" y="432048"/>
              <a:ext cx="5017832" cy="530594"/>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地址线和数据线能共用一条物理线，如</a:t>
              </a:r>
              <a:r>
                <a:rPr lang="en-US" altLang="zh-CN" dirty="0">
                  <a:latin typeface="Arial" panose="020B0604020202020204" pitchFamily="34" charset="0"/>
                  <a:ea typeface="宋体" panose="02010600030101010101" pitchFamily="2" charset="-122"/>
                </a:rPr>
                <a:t>PCI</a:t>
              </a:r>
              <a:r>
                <a:rPr lang="zh-CN" altLang="en-US" dirty="0">
                  <a:latin typeface="Arial" panose="020B0604020202020204" pitchFamily="34" charset="0"/>
                  <a:ea typeface="宋体" panose="02010600030101010101" pitchFamily="2" charset="-122"/>
                </a:rPr>
                <a:t>总线</a:t>
              </a:r>
              <a:endParaRPr lang="zh-CN" altLang="en-US" b="1" dirty="0">
                <a:latin typeface="Arial" panose="020B0604020202020204" pitchFamily="34" charset="0"/>
                <a:ea typeface="宋体" panose="02010600030101010101" pitchFamily="2" charset="-122"/>
              </a:endParaRPr>
            </a:p>
          </p:txBody>
        </p:sp>
      </p:grpSp>
      <p:grpSp>
        <p:nvGrpSpPr>
          <p:cNvPr id="29704" name="组合 4"/>
          <p:cNvGrpSpPr/>
          <p:nvPr/>
        </p:nvGrpSpPr>
        <p:grpSpPr>
          <a:xfrm>
            <a:off x="1493838" y="2546350"/>
            <a:ext cx="6410325" cy="825500"/>
            <a:chOff x="644" y="5382"/>
            <a:chExt cx="13459" cy="1733"/>
          </a:xfrm>
        </p:grpSpPr>
        <p:grpSp>
          <p:nvGrpSpPr>
            <p:cNvPr id="29705" name="矩形 31"/>
            <p:cNvGrpSpPr/>
            <p:nvPr/>
          </p:nvGrpSpPr>
          <p:grpSpPr>
            <a:xfrm>
              <a:off x="2564" y="6165"/>
              <a:ext cx="11539" cy="950"/>
              <a:chOff x="0" y="0"/>
              <a:chExt cx="7327392" cy="603504"/>
            </a:xfrm>
          </p:grpSpPr>
          <p:pic>
            <p:nvPicPr>
              <p:cNvPr id="29706" name="矩形 31"/>
              <p:cNvPicPr/>
              <p:nvPr/>
            </p:nvPicPr>
            <p:blipFill>
              <a:blip r:embed="rId3"/>
              <a:stretch>
                <a:fillRect/>
              </a:stretch>
            </p:blipFill>
            <p:spPr>
              <a:xfrm>
                <a:off x="0" y="0"/>
                <a:ext cx="7327392" cy="603504"/>
              </a:xfrm>
              <a:prstGeom prst="rect">
                <a:avLst/>
              </a:prstGeom>
              <a:noFill/>
              <a:ln w="9525">
                <a:noFill/>
              </a:ln>
            </p:spPr>
          </p:pic>
          <p:sp>
            <p:nvSpPr>
              <p:cNvPr id="29707" name="文本框 7188"/>
              <p:cNvSpPr txBox="1"/>
              <p:nvPr/>
            </p:nvSpPr>
            <p:spPr>
              <a:xfrm>
                <a:off x="64048" y="41711"/>
                <a:ext cx="7200800" cy="480249"/>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9708" name="组合 20"/>
            <p:cNvPicPr/>
            <p:nvPr/>
          </p:nvPicPr>
          <p:blipFill>
            <a:blip r:embed="rId4"/>
            <a:stretch>
              <a:fillRect/>
            </a:stretch>
          </p:blipFill>
          <p:spPr>
            <a:xfrm>
              <a:off x="644" y="5382"/>
              <a:ext cx="4032" cy="941"/>
            </a:xfrm>
            <a:prstGeom prst="rect">
              <a:avLst/>
            </a:prstGeom>
            <a:noFill/>
            <a:ln w="9525">
              <a:noFill/>
            </a:ln>
          </p:spPr>
        </p:pic>
        <p:sp>
          <p:nvSpPr>
            <p:cNvPr id="29709" name="TextBox 26"/>
            <p:cNvSpPr txBox="1"/>
            <p:nvPr/>
          </p:nvSpPr>
          <p:spPr>
            <a:xfrm>
              <a:off x="3232" y="6231"/>
              <a:ext cx="10092" cy="773"/>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数据线、控制线和地址线的总和</a:t>
              </a:r>
              <a:endParaRPr lang="zh-CN" altLang="en-US" dirty="0">
                <a:latin typeface="宋体" panose="02010600030101010101" pitchFamily="2" charset="-122"/>
                <a:ea typeface="宋体" panose="02010600030101010101" pitchFamily="2" charset="-122"/>
              </a:endParaRPr>
            </a:p>
          </p:txBody>
        </p:sp>
      </p:grpSp>
      <p:grpSp>
        <p:nvGrpSpPr>
          <p:cNvPr id="29710" name="组合 37"/>
          <p:cNvGrpSpPr/>
          <p:nvPr/>
        </p:nvGrpSpPr>
        <p:grpSpPr>
          <a:xfrm>
            <a:off x="1493838" y="3403600"/>
            <a:ext cx="6411912" cy="823913"/>
            <a:chOff x="-60554" y="-91619"/>
            <a:chExt cx="8755045" cy="1188721"/>
          </a:xfrm>
        </p:grpSpPr>
        <p:grpSp>
          <p:nvGrpSpPr>
            <p:cNvPr id="29711" name="矩形 38"/>
            <p:cNvGrpSpPr/>
            <p:nvPr/>
          </p:nvGrpSpPr>
          <p:grpSpPr>
            <a:xfrm>
              <a:off x="1188383" y="463118"/>
              <a:ext cx="7506108" cy="633984"/>
              <a:chOff x="0" y="0"/>
              <a:chExt cx="7327392" cy="585216"/>
            </a:xfrm>
          </p:grpSpPr>
          <p:pic>
            <p:nvPicPr>
              <p:cNvPr id="29712" name="矩形 38"/>
              <p:cNvPicPr/>
              <p:nvPr/>
            </p:nvPicPr>
            <p:blipFill>
              <a:blip r:embed="rId5"/>
              <a:stretch>
                <a:fillRect/>
              </a:stretch>
            </p:blipFill>
            <p:spPr>
              <a:xfrm>
                <a:off x="0" y="0"/>
                <a:ext cx="7327392" cy="585216"/>
              </a:xfrm>
              <a:prstGeom prst="rect">
                <a:avLst/>
              </a:prstGeom>
              <a:noFill/>
              <a:ln w="9525">
                <a:noFill/>
              </a:ln>
            </p:spPr>
          </p:pic>
          <p:sp>
            <p:nvSpPr>
              <p:cNvPr id="29713" name="文本框 7194"/>
              <p:cNvSpPr txBox="1"/>
              <p:nvPr/>
            </p:nvSpPr>
            <p:spPr>
              <a:xfrm>
                <a:off x="64049" y="43327"/>
                <a:ext cx="7200800" cy="465281"/>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pic>
          <p:nvPicPr>
            <p:cNvPr id="29714" name="组合 20"/>
            <p:cNvPicPr/>
            <p:nvPr/>
          </p:nvPicPr>
          <p:blipFill>
            <a:blip r:embed="rId6"/>
            <a:stretch>
              <a:fillRect/>
            </a:stretch>
          </p:blipFill>
          <p:spPr>
            <a:xfrm>
              <a:off x="-60554" y="-91619"/>
              <a:ext cx="2635256" cy="647192"/>
            </a:xfrm>
            <a:prstGeom prst="rect">
              <a:avLst/>
            </a:prstGeom>
            <a:noFill/>
            <a:ln w="9525">
              <a:noFill/>
            </a:ln>
          </p:spPr>
        </p:pic>
        <p:sp>
          <p:nvSpPr>
            <p:cNvPr id="29715" name="TextBox 26"/>
            <p:cNvSpPr txBox="1"/>
            <p:nvPr/>
          </p:nvSpPr>
          <p:spPr>
            <a:xfrm>
              <a:off x="1180229" y="432048"/>
              <a:ext cx="7450192" cy="531599"/>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如传输方式、设备配置方式、中断分配和仲裁方式等</a:t>
              </a:r>
              <a:endParaRPr lang="zh-CN" altLang="en-US" dirty="0">
                <a:latin typeface="宋体" panose="02010600030101010101" pitchFamily="2" charset="-122"/>
                <a:ea typeface="宋体" panose="02010600030101010101" pitchFamily="2" charset="-122"/>
              </a:endParaRPr>
            </a:p>
          </p:txBody>
        </p:sp>
      </p:grpSp>
      <p:grpSp>
        <p:nvGrpSpPr>
          <p:cNvPr id="29719" name="组合 6"/>
          <p:cNvGrpSpPr/>
          <p:nvPr/>
        </p:nvGrpSpPr>
        <p:grpSpPr>
          <a:xfrm>
            <a:off x="1493838" y="1839913"/>
            <a:ext cx="6378575" cy="706437"/>
            <a:chOff x="710" y="3813"/>
            <a:chExt cx="13393" cy="1483"/>
          </a:xfrm>
        </p:grpSpPr>
        <p:grpSp>
          <p:nvGrpSpPr>
            <p:cNvPr id="29720" name="矩形 25"/>
            <p:cNvGrpSpPr/>
            <p:nvPr/>
          </p:nvGrpSpPr>
          <p:grpSpPr>
            <a:xfrm>
              <a:off x="2564" y="4373"/>
              <a:ext cx="11539" cy="923"/>
              <a:chOff x="0" y="0"/>
              <a:chExt cx="7327392" cy="585216"/>
            </a:xfrm>
          </p:grpSpPr>
          <p:pic>
            <p:nvPicPr>
              <p:cNvPr id="29721" name="矩形 25"/>
              <p:cNvPicPr/>
              <p:nvPr/>
            </p:nvPicPr>
            <p:blipFill>
              <a:blip r:embed="rId7"/>
              <a:stretch>
                <a:fillRect/>
              </a:stretch>
            </p:blipFill>
            <p:spPr>
              <a:xfrm>
                <a:off x="0" y="0"/>
                <a:ext cx="7327392" cy="585216"/>
              </a:xfrm>
              <a:prstGeom prst="rect">
                <a:avLst/>
              </a:prstGeom>
              <a:noFill/>
              <a:ln w="9525">
                <a:noFill/>
              </a:ln>
            </p:spPr>
          </p:pic>
          <p:sp>
            <p:nvSpPr>
              <p:cNvPr id="29722" name="文本框 7182"/>
              <p:cNvSpPr txBox="1"/>
              <p:nvPr/>
            </p:nvSpPr>
            <p:spPr>
              <a:xfrm>
                <a:off x="64048" y="42214"/>
                <a:ext cx="7200800" cy="465283"/>
              </a:xfrm>
              <a:prstGeom prst="rect">
                <a:avLst/>
              </a:prstGeom>
              <a:noFill/>
              <a:ln w="9525">
                <a:noFill/>
              </a:ln>
            </p:spPr>
            <p:txBody>
              <a:bodyPr anchor="t" anchorCtr="0"/>
              <a:p>
                <a:endParaRPr lang="zh-CN" altLang="en-US" sz="100">
                  <a:latin typeface="Calibri" panose="020F0502020204030204" pitchFamily="34" charset="0"/>
                  <a:ea typeface="宋体" panose="02010600030101010101" pitchFamily="2" charset="-122"/>
                </a:endParaRPr>
              </a:p>
            </p:txBody>
          </p:sp>
        </p:grpSp>
        <p:sp>
          <p:nvSpPr>
            <p:cNvPr id="29723" name="TextBox 26"/>
            <p:cNvSpPr txBox="1"/>
            <p:nvPr/>
          </p:nvSpPr>
          <p:spPr>
            <a:xfrm>
              <a:off x="3119" y="4440"/>
              <a:ext cx="10773" cy="773"/>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一般采用“可连接的扩增电路的数量”来表示</a:t>
              </a:r>
              <a:endParaRPr lang="zh-CN" altLang="en-US" dirty="0">
                <a:latin typeface="宋体" panose="02010600030101010101" pitchFamily="2" charset="-122"/>
                <a:ea typeface="宋体" panose="02010600030101010101" pitchFamily="2" charset="-122"/>
              </a:endParaRPr>
            </a:p>
          </p:txBody>
        </p:sp>
        <p:pic>
          <p:nvPicPr>
            <p:cNvPr id="29724" name="图片 5"/>
            <p:cNvPicPr>
              <a:picLocks noChangeAspect="1"/>
            </p:cNvPicPr>
            <p:nvPr/>
          </p:nvPicPr>
          <p:blipFill>
            <a:blip r:embed="rId8"/>
            <a:stretch>
              <a:fillRect/>
            </a:stretch>
          </p:blipFill>
          <p:spPr>
            <a:xfrm>
              <a:off x="710" y="3813"/>
              <a:ext cx="3870" cy="675"/>
            </a:xfrm>
            <a:prstGeom prst="rect">
              <a:avLst/>
            </a:prstGeom>
            <a:noFill/>
            <a:ln w="9525">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写数据通道信号</a:t>
            </a:r>
            <a:r>
              <a:rPr lang="en-US" altLang="en-GB" sz="1800" dirty="0">
                <a:cs typeface="微软雅黑" panose="020B0503020204020204" charset="-122"/>
              </a:rPr>
              <a:t> </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79877" name="图片 2"/>
          <p:cNvPicPr>
            <a:picLocks noChangeAspect="1"/>
          </p:cNvPicPr>
          <p:nvPr>
            <p:custDataLst>
              <p:tags r:id="rId1"/>
            </p:custDataLst>
          </p:nvPr>
        </p:nvPicPr>
        <p:blipFill>
          <a:blip r:embed="rId2"/>
          <a:stretch>
            <a:fillRect/>
          </a:stretch>
        </p:blipFill>
        <p:spPr>
          <a:xfrm>
            <a:off x="1115695" y="1307148"/>
            <a:ext cx="7034213" cy="3027362"/>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en-US" altLang="x-none" sz="1800" dirty="0">
                <a:latin typeface="Times New Roman" panose="02020603050405020304" charset="0"/>
                <a:ea typeface="+mn-ea"/>
                <a:sym typeface="+mn-ea"/>
              </a:rPr>
              <a:t>写响应通道信号</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80901" name="图片 2"/>
          <p:cNvPicPr>
            <a:picLocks noChangeAspect="1"/>
          </p:cNvPicPr>
          <p:nvPr>
            <p:custDataLst>
              <p:tags r:id="rId1"/>
            </p:custDataLst>
          </p:nvPr>
        </p:nvPicPr>
        <p:blipFill>
          <a:blip r:embed="rId2"/>
          <a:stretch>
            <a:fillRect/>
          </a:stretch>
        </p:blipFill>
        <p:spPr>
          <a:xfrm>
            <a:off x="974725" y="1522413"/>
            <a:ext cx="7192963" cy="2814637"/>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读地址通道信号</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81925" name="图片 2"/>
          <p:cNvPicPr>
            <a:picLocks noChangeAspect="1"/>
          </p:cNvPicPr>
          <p:nvPr>
            <p:custDataLst>
              <p:tags r:id="rId1"/>
            </p:custDataLst>
          </p:nvPr>
        </p:nvPicPr>
        <p:blipFill>
          <a:blip r:embed="rId2"/>
          <a:stretch>
            <a:fillRect/>
          </a:stretch>
        </p:blipFill>
        <p:spPr>
          <a:xfrm>
            <a:off x="1979930" y="1348105"/>
            <a:ext cx="5735638" cy="3332163"/>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读数据通道信号</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82949" name="图片 2"/>
          <p:cNvPicPr>
            <a:picLocks noChangeAspect="1"/>
          </p:cNvPicPr>
          <p:nvPr>
            <p:custDataLst>
              <p:tags r:id="rId1"/>
            </p:custDataLst>
          </p:nvPr>
        </p:nvPicPr>
        <p:blipFill>
          <a:blip r:embed="rId2"/>
          <a:stretch>
            <a:fillRect/>
          </a:stretch>
        </p:blipFill>
        <p:spPr>
          <a:xfrm>
            <a:off x="1333500" y="1348105"/>
            <a:ext cx="6477000" cy="3246438"/>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xfrm>
            <a:off x="365760" y="707390"/>
            <a:ext cx="8166735" cy="4227830"/>
          </a:xfrm>
          <a:noFill/>
        </p:spPr>
        <p:txBody>
          <a:bodyPr wrap="square" lIns="68588" tIns="34294" rIns="68588" bIns="34294" anchor="t" anchorCtr="0"/>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latin typeface="Times New Roman" panose="02020603050405020304" charset="0"/>
                <a:ea typeface="+mn-ea"/>
                <a:sym typeface="+mn-ea"/>
              </a:rPr>
              <a:t>握手机制</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GB" sz="1600" dirty="0">
                <a:solidFill>
                  <a:schemeClr val="tx1"/>
                </a:solidFill>
                <a:cs typeface="微软雅黑" panose="020B0503020204020204" charset="-122"/>
                <a:sym typeface="+mn-ea"/>
              </a:rPr>
              <a:t>AXI4采用的是一种READY、VALID握手通信机制，即主从模块进行数据通信前，先根据操作对各所用到的数据、地址通道进行握手；</a:t>
            </a:r>
            <a:endParaRPr kumimoji="0" lang="zh-CN" altLang="en-GB"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GB" sz="1600" dirty="0">
                <a:solidFill>
                  <a:schemeClr val="tx1"/>
                </a:solidFill>
                <a:cs typeface="微软雅黑" panose="020B0503020204020204" charset="-122"/>
                <a:sym typeface="+mn-ea"/>
              </a:rPr>
              <a:t>主要操作包括传输发送者A等到传输接受者B的READY信号后，A将数据与VALID信号同时发送给B。</a:t>
            </a:r>
            <a:endParaRPr lang="en-GB" altLang="en-US" sz="1600" dirty="0">
              <a:solidFill>
                <a:schemeClr val="tx1"/>
              </a:solidFill>
              <a:cs typeface="微软雅黑" panose="020B0503020204020204" charset="-122"/>
            </a:endParaRPr>
          </a:p>
          <a:p>
            <a:pPr marL="0" indent="0">
              <a:buNone/>
            </a:pPr>
            <a:endParaRPr lang="en-GB" altLang="en-US" sz="1600" dirty="0">
              <a:solidFill>
                <a:schemeClr val="tx1"/>
              </a:solidFill>
              <a:cs typeface="微软雅黑" panose="020B0503020204020204" charset="-122"/>
            </a:endParaRPr>
          </a:p>
        </p:txBody>
      </p:sp>
      <p:pic>
        <p:nvPicPr>
          <p:cNvPr id="84997" name="图片 2"/>
          <p:cNvPicPr>
            <a:picLocks noChangeAspect="1"/>
          </p:cNvPicPr>
          <p:nvPr>
            <p:custDataLst>
              <p:tags r:id="rId1"/>
            </p:custDataLst>
          </p:nvPr>
        </p:nvPicPr>
        <p:blipFill>
          <a:blip r:embed="rId2"/>
          <a:stretch>
            <a:fillRect/>
          </a:stretch>
        </p:blipFill>
        <p:spPr>
          <a:xfrm>
            <a:off x="323850" y="2788285"/>
            <a:ext cx="3973195" cy="997585"/>
          </a:xfrm>
          <a:prstGeom prst="rect">
            <a:avLst/>
          </a:prstGeom>
          <a:noFill/>
          <a:ln w="9525">
            <a:noFill/>
          </a:ln>
        </p:spPr>
      </p:pic>
      <p:pic>
        <p:nvPicPr>
          <p:cNvPr id="84998" name="图片 3"/>
          <p:cNvPicPr>
            <a:picLocks noChangeAspect="1"/>
          </p:cNvPicPr>
          <p:nvPr>
            <p:custDataLst>
              <p:tags r:id="rId3"/>
            </p:custDataLst>
          </p:nvPr>
        </p:nvPicPr>
        <p:blipFill>
          <a:blip r:embed="rId4"/>
          <a:stretch>
            <a:fillRect/>
          </a:stretch>
        </p:blipFill>
        <p:spPr>
          <a:xfrm>
            <a:off x="4427855" y="2788285"/>
            <a:ext cx="4041775" cy="1010920"/>
          </a:xfrm>
          <a:prstGeom prst="rect">
            <a:avLst/>
          </a:prstGeom>
          <a:noFill/>
          <a:ln w="9525">
            <a:noFill/>
          </a:ln>
        </p:spPr>
      </p:pic>
      <p:pic>
        <p:nvPicPr>
          <p:cNvPr id="84999" name="图片 4"/>
          <p:cNvPicPr>
            <a:picLocks noChangeAspect="1"/>
          </p:cNvPicPr>
          <p:nvPr>
            <p:custDataLst>
              <p:tags r:id="rId5"/>
            </p:custDataLst>
          </p:nvPr>
        </p:nvPicPr>
        <p:blipFill>
          <a:blip r:embed="rId6"/>
          <a:stretch>
            <a:fillRect/>
          </a:stretch>
        </p:blipFill>
        <p:spPr>
          <a:xfrm>
            <a:off x="4427855" y="3853180"/>
            <a:ext cx="4041775" cy="109918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总线时序：单数据写</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1332230" y="1275715"/>
            <a:ext cx="6521721" cy="36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总线时序：多数据写</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4" name="图片 3"/>
          <p:cNvPicPr>
            <a:picLocks noChangeAspect="1"/>
          </p:cNvPicPr>
          <p:nvPr>
            <p:custDataLst>
              <p:tags r:id="rId1"/>
            </p:custDataLst>
          </p:nvPr>
        </p:nvPicPr>
        <p:blipFill>
          <a:blip r:embed="rId2"/>
          <a:stretch>
            <a:fillRect/>
          </a:stretch>
        </p:blipFill>
        <p:spPr>
          <a:xfrm>
            <a:off x="1259840" y="1275715"/>
            <a:ext cx="6699727" cy="3600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总线时序：单数据读</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4" name="图片 3"/>
          <p:cNvPicPr>
            <a:picLocks noChangeAspect="1"/>
          </p:cNvPicPr>
          <p:nvPr>
            <p:custDataLst>
              <p:tags r:id="rId1"/>
            </p:custDataLst>
          </p:nvPr>
        </p:nvPicPr>
        <p:blipFill>
          <a:blip r:embed="rId2"/>
          <a:stretch>
            <a:fillRect/>
          </a:stretch>
        </p:blipFill>
        <p:spPr>
          <a:xfrm>
            <a:off x="1256030" y="1348105"/>
            <a:ext cx="6632112" cy="3240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ea typeface="+mn-ea"/>
                <a:sym typeface="+mn-ea"/>
              </a:rPr>
              <a:t>总线时序：多数据读</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1110615" y="1419860"/>
            <a:ext cx="6922105" cy="2880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xfrm>
            <a:off x="365760" y="707390"/>
            <a:ext cx="8385810" cy="4227830"/>
          </a:xfrm>
          <a:noFill/>
        </p:spPr>
        <p:txBody>
          <a:bodyPr wrap="square" lIns="68588" tIns="34294" rIns="68588" bIns="34294" anchor="t" anchorCtr="0">
            <a:normAutofit/>
          </a:bodyPr>
          <a:p>
            <a:pPr marL="0" marR="0" indent="0" algn="l" defTabSz="914400" rtl="0" eaLnBrk="1" fontAlgn="base" latinLnBrk="0" hangingPunct="1">
              <a:lnSpc>
                <a:spcPct val="150000"/>
              </a:lnSpc>
              <a:spcBef>
                <a:spcPct val="15000"/>
              </a:spcBef>
              <a:spcAft>
                <a:spcPct val="0"/>
              </a:spcAft>
              <a:buClrTx/>
              <a:buSzTx/>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sym typeface="宋体" panose="02010600030101010101" pitchFamily="2" charset="-122"/>
              </a:rPr>
              <a:t>突发传输时只需送一次地址</a:t>
            </a:r>
            <a:endParaRPr kumimoji="0" lang="en-US" altLang="zh-CN" sz="18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宋体" panose="02010600030101010101" pitchFamily="2" charset="-122"/>
              </a:rPr>
              <a:t>主设备提供突发传输的起始地址</a:t>
            </a:r>
            <a:endParaRPr kumimoji="0" lang="en-US" altLang="zh-CN" sz="1600" b="0" i="0" u="none" strike="noStrike" kern="1200" cap="none" spc="0" normalizeH="0" baseline="0" noProof="1" dirty="0">
              <a:solidFill>
                <a:schemeClr val="tx1"/>
              </a:solidFill>
              <a:cs typeface="微软雅黑" panose="020B0503020204020204" charset="-122"/>
            </a:endParaRPr>
          </a:p>
          <a:p>
            <a:pPr marL="742950" marR="0" lvl="1" indent="-28575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宋体" panose="02010600030101010101" pitchFamily="2" charset="-122"/>
              </a:rPr>
              <a:t>从设备需要根据突发传输类型自动生成剩下的地址</a:t>
            </a:r>
            <a:endParaRPr kumimoji="0" lang="zh-CN" altLang="en-US" sz="1600" b="0" i="0" u="none" strike="noStrike" kern="1200" cap="none" spc="0" normalizeH="0" baseline="0" noProof="1" dirty="0">
              <a:solidFill>
                <a:schemeClr val="tx1"/>
              </a:solidFill>
              <a:cs typeface="微软雅黑" panose="020B0503020204020204" charset="-122"/>
              <a:sym typeface="宋体" panose="02010600030101010101" pitchFamily="2" charset="-122"/>
            </a:endParaRPr>
          </a:p>
          <a:p>
            <a:pPr marL="742950" marR="0" lvl="1" indent="-285750" algn="l" defTabSz="914400" rtl="0" eaLnBrk="1" fontAlgn="base" latinLnBrk="0" hangingPunct="1">
              <a:lnSpc>
                <a:spcPct val="150000"/>
              </a:lnSpc>
              <a:spcBef>
                <a:spcPct val="15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宋体" panose="02010600030101010101" pitchFamily="2" charset="-122"/>
              </a:rPr>
              <a:t>突发传输类型有：</a:t>
            </a:r>
            <a:r>
              <a:rPr lang="en-US" altLang="zh-CN" sz="1600" dirty="0">
                <a:solidFill>
                  <a:schemeClr val="tx1"/>
                </a:solidFill>
                <a:cs typeface="微软雅黑" panose="020B0503020204020204" charset="-122"/>
                <a:sym typeface="+mn-ea"/>
              </a:rPr>
              <a:t>FIXED</a:t>
            </a:r>
            <a:r>
              <a:rPr lang="zh-CN" altLang="en-US" sz="1600" dirty="0">
                <a:solidFill>
                  <a:schemeClr val="tx1"/>
                </a:solidFill>
                <a:cs typeface="微软雅黑" panose="020B0503020204020204" charset="-122"/>
                <a:sym typeface="宋体" panose="02010600030101010101" pitchFamily="2" charset="-122"/>
              </a:rPr>
              <a:t>，</a:t>
            </a:r>
            <a:r>
              <a:rPr lang="en-US" altLang="zh-CN" sz="1600" dirty="0">
                <a:solidFill>
                  <a:schemeClr val="tx1"/>
                </a:solidFill>
                <a:cs typeface="微软雅黑" panose="020B0503020204020204" charset="-122"/>
                <a:sym typeface="+mn-ea"/>
              </a:rPr>
              <a:t>INCR</a:t>
            </a:r>
            <a:r>
              <a:rPr lang="zh-CN" altLang="en-US" sz="1600" dirty="0">
                <a:solidFill>
                  <a:schemeClr val="tx1"/>
                </a:solidFill>
                <a:cs typeface="微软雅黑" panose="020B0503020204020204" charset="-122"/>
                <a:sym typeface="宋体" panose="02010600030101010101" pitchFamily="2" charset="-122"/>
              </a:rPr>
              <a:t>，</a:t>
            </a:r>
            <a:r>
              <a:rPr lang="en-US" altLang="zh-CN" sz="1600" dirty="0">
                <a:solidFill>
                  <a:schemeClr val="tx1"/>
                </a:solidFill>
                <a:cs typeface="微软雅黑" panose="020B0503020204020204" charset="-122"/>
                <a:sym typeface="+mn-ea"/>
              </a:rPr>
              <a:t>WRAP</a:t>
            </a:r>
            <a:endParaRPr kumimoji="0" lang="en-US" altLang="zh-CN" sz="1600" b="0" i="0" u="none" strike="noStrike" kern="1200" cap="none" spc="0" normalizeH="0" baseline="0" noProof="1" dirty="0">
              <a:solidFill>
                <a:schemeClr val="tx1"/>
              </a:solidFill>
              <a:cs typeface="微软雅黑" panose="020B0503020204020204" charset="-122"/>
            </a:endParaRPr>
          </a:p>
          <a:p>
            <a:pPr marL="1200150" marR="0" lvl="2" indent="-285750" algn="l" defTabSz="914400" rtl="0" eaLnBrk="1" fontAlgn="base" latinLnBrk="0" hangingPunct="1">
              <a:lnSpc>
                <a:spcPct val="150000"/>
              </a:lnSpc>
              <a:spcBef>
                <a:spcPct val="15000"/>
              </a:spcBef>
              <a:spcAft>
                <a:spcPct val="0"/>
              </a:spcAft>
              <a:buClrTx/>
              <a:buSzPct val="50000"/>
              <a:buFont typeface="Wingdings" panose="05000000000000000000" charset="0"/>
              <a:buChar char="ü"/>
            </a:pPr>
            <a:r>
              <a:rPr lang="en-US" altLang="zh-CN" sz="1400" dirty="0">
                <a:cs typeface="微软雅黑" panose="020B0503020204020204" charset="-122"/>
                <a:sym typeface="+mn-ea"/>
              </a:rPr>
              <a:t>固定式突发读写是指地址是固定的，每一次传输的地址都不变。这样的突发式读写是重复的对一个相同的位置进行存取。</a:t>
            </a:r>
            <a:endParaRPr kumimoji="0" lang="en-US" altLang="zh-CN" sz="1400" b="0" i="0" u="none" strike="noStrike" kern="1200" cap="none" spc="0" normalizeH="0" baseline="0" noProof="1" dirty="0">
              <a:solidFill>
                <a:schemeClr val="tx1"/>
              </a:solidFill>
              <a:cs typeface="微软雅黑" panose="020B0503020204020204" charset="-122"/>
            </a:endParaRPr>
          </a:p>
          <a:p>
            <a:pPr marL="1200150" marR="0" lvl="2" indent="-285750" algn="l" defTabSz="914400" rtl="0" eaLnBrk="1" fontAlgn="base" latinLnBrk="0" hangingPunct="1">
              <a:lnSpc>
                <a:spcPct val="150000"/>
              </a:lnSpc>
              <a:spcBef>
                <a:spcPct val="15000"/>
              </a:spcBef>
              <a:spcAft>
                <a:spcPct val="0"/>
              </a:spcAft>
              <a:buClrTx/>
              <a:buSzPct val="50000"/>
              <a:buFont typeface="Wingdings" panose="05000000000000000000" charset="0"/>
              <a:buChar char="ü"/>
            </a:pPr>
            <a:r>
              <a:rPr lang="en-US" altLang="zh-CN" sz="1400" dirty="0">
                <a:cs typeface="微软雅黑" panose="020B0503020204020204" charset="-122"/>
                <a:sym typeface="+mn-ea"/>
              </a:rPr>
              <a:t>增值式突发读写是指每一次读写的地址都比上一次的地址增加一个固定的值。</a:t>
            </a:r>
            <a:endParaRPr kumimoji="0" lang="en-US" altLang="zh-CN" sz="1400" b="0" i="0" u="none" strike="noStrike" kern="1200" cap="none" spc="0" normalizeH="0" baseline="0" noProof="1" dirty="0">
              <a:solidFill>
                <a:schemeClr val="tx1"/>
              </a:solidFill>
              <a:cs typeface="微软雅黑" panose="020B0503020204020204" charset="-122"/>
            </a:endParaRPr>
          </a:p>
          <a:p>
            <a:pPr marL="1200150" marR="0" lvl="2" indent="-285750" algn="l" defTabSz="914400" rtl="0" eaLnBrk="1" fontAlgn="base" latinLnBrk="0" hangingPunct="1">
              <a:lnSpc>
                <a:spcPct val="150000"/>
              </a:lnSpc>
              <a:spcBef>
                <a:spcPct val="15000"/>
              </a:spcBef>
              <a:spcAft>
                <a:spcPct val="0"/>
              </a:spcAft>
              <a:buClrTx/>
              <a:buSzPct val="50000"/>
              <a:buFont typeface="Wingdings" panose="05000000000000000000" charset="0"/>
              <a:buChar char="ü"/>
            </a:pPr>
            <a:r>
              <a:rPr lang="en-US" altLang="zh-CN" sz="1400" dirty="0">
                <a:cs typeface="微软雅黑" panose="020B0503020204020204" charset="-122"/>
                <a:sym typeface="+mn-ea"/>
              </a:rPr>
              <a:t>包装式突发读写跟增值式突发读写类似。包装式突发读写的地址是包数据的低地址当到达一个包边界。</a:t>
            </a:r>
            <a:endParaRPr lang="zh-CN" altLang="en-US" sz="1400" dirty="0">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pPr algn="l">
              <a:buClrTx/>
              <a:buSzTx/>
              <a:buFontTx/>
            </a:pPr>
            <a:r>
              <a:rPr lang="zh-CN" altLang="en-US">
                <a:sym typeface="+mn-ea"/>
              </a:rPr>
              <a:t>3.3 总线的结构</a:t>
            </a:r>
            <a:endParaRPr lang="zh-CN" altLang="en-US"/>
          </a:p>
        </p:txBody>
      </p:sp>
      <p:sp>
        <p:nvSpPr>
          <p:cNvPr id="8194" name="内容占位符 2"/>
          <p:cNvSpPr>
            <a:spLocks noGrp="1"/>
          </p:cNvSpPr>
          <p:nvPr>
            <p:ph idx="1"/>
          </p:nvPr>
        </p:nvSpPr>
        <p:spPr>
          <a:xfrm>
            <a:off x="365867" y="707073"/>
            <a:ext cx="8531222" cy="4227768"/>
          </a:xfrm>
          <a:ln>
            <a:miter/>
          </a:ln>
        </p:spPr>
        <p:txBody>
          <a:bodyPr vert="horz" wrap="square" lIns="68591" tIns="34295" rIns="68591" bIns="34295"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zh-CN" altLang="en-US" sz="1800" b="0" i="0" u="none" strike="noStrike" kern="1200" cap="none" spc="0" normalizeH="0" baseline="0" noProof="1" dirty="0">
                <a:solidFill>
                  <a:schemeClr val="tx1"/>
                </a:solidFill>
                <a:latin typeface="宋体" panose="02010600030101010101" pitchFamily="2" charset="-122"/>
                <a:ea typeface="+mn-ea"/>
                <a:cs typeface="+mn-cs"/>
              </a:rPr>
              <a:t>单级总线结构</a:t>
            </a: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latin typeface="宋体" panose="02010600030101010101" pitchFamily="2" charset="-122"/>
                <a:ea typeface="+mn-ea"/>
                <a:sym typeface="+mn-ea"/>
              </a:rPr>
              <a:t>双级总线结构</a:t>
            </a:r>
            <a:endParaRPr lang="zh-CN" altLang="en-US" sz="1800" dirty="0">
              <a:latin typeface="宋体" panose="02010600030101010101" pitchFamily="2" charset="-122"/>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lang="zh-CN" altLang="en-US" sz="1800" dirty="0">
                <a:latin typeface="宋体" panose="02010600030101010101" pitchFamily="2" charset="-122"/>
                <a:ea typeface="+mn-ea"/>
                <a:sym typeface="+mn-ea"/>
              </a:rPr>
              <a:t>多级总线结构</a:t>
            </a: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p:txBody>
      </p:sp>
      <p:pic>
        <p:nvPicPr>
          <p:cNvPr id="30725" name="图片 10247" descr="单总线结构"/>
          <p:cNvPicPr>
            <a:picLocks noChangeAspect="1"/>
          </p:cNvPicPr>
          <p:nvPr/>
        </p:nvPicPr>
        <p:blipFill>
          <a:blip r:embed="rId1"/>
          <a:stretch>
            <a:fillRect/>
          </a:stretch>
        </p:blipFill>
        <p:spPr>
          <a:xfrm>
            <a:off x="3996055" y="843280"/>
            <a:ext cx="3157855" cy="1231900"/>
          </a:xfrm>
          <a:prstGeom prst="rect">
            <a:avLst/>
          </a:prstGeom>
          <a:noFill/>
          <a:ln w="19050">
            <a:noFill/>
          </a:ln>
        </p:spPr>
      </p:pic>
      <p:pic>
        <p:nvPicPr>
          <p:cNvPr id="31749" name="图片 11270" descr="双总线结构"/>
          <p:cNvPicPr>
            <a:picLocks noChangeAspect="1"/>
          </p:cNvPicPr>
          <p:nvPr>
            <p:custDataLst>
              <p:tags r:id="rId2"/>
            </p:custDataLst>
          </p:nvPr>
        </p:nvPicPr>
        <p:blipFill>
          <a:blip r:embed="rId3"/>
          <a:stretch>
            <a:fillRect/>
          </a:stretch>
        </p:blipFill>
        <p:spPr>
          <a:xfrm>
            <a:off x="755650" y="2139315"/>
            <a:ext cx="3096895" cy="979170"/>
          </a:xfrm>
          <a:prstGeom prst="rect">
            <a:avLst/>
          </a:prstGeom>
          <a:noFill/>
          <a:ln w="19050">
            <a:noFill/>
          </a:ln>
        </p:spPr>
      </p:pic>
      <p:pic>
        <p:nvPicPr>
          <p:cNvPr id="31750" name="图片 4"/>
          <p:cNvPicPr>
            <a:picLocks noChangeAspect="1"/>
          </p:cNvPicPr>
          <p:nvPr>
            <p:custDataLst>
              <p:tags r:id="rId4"/>
            </p:custDataLst>
          </p:nvPr>
        </p:nvPicPr>
        <p:blipFill>
          <a:blip r:embed="rId5"/>
          <a:stretch>
            <a:fillRect/>
          </a:stretch>
        </p:blipFill>
        <p:spPr>
          <a:xfrm>
            <a:off x="3996055" y="2139315"/>
            <a:ext cx="3167380" cy="1362710"/>
          </a:xfrm>
          <a:prstGeom prst="rect">
            <a:avLst/>
          </a:prstGeom>
          <a:noFill/>
          <a:ln w="9525">
            <a:noFill/>
          </a:ln>
        </p:spPr>
      </p:pic>
      <p:pic>
        <p:nvPicPr>
          <p:cNvPr id="32773" name="图片 12292" descr="三总线结构"/>
          <p:cNvPicPr>
            <a:picLocks noChangeAspect="1"/>
          </p:cNvPicPr>
          <p:nvPr>
            <p:custDataLst>
              <p:tags r:id="rId6"/>
            </p:custDataLst>
          </p:nvPr>
        </p:nvPicPr>
        <p:blipFill>
          <a:blip r:embed="rId7"/>
          <a:stretch>
            <a:fillRect/>
          </a:stretch>
        </p:blipFill>
        <p:spPr>
          <a:xfrm>
            <a:off x="755650" y="3543300"/>
            <a:ext cx="3675380" cy="1454150"/>
          </a:xfrm>
          <a:prstGeom prst="rect">
            <a:avLst/>
          </a:prstGeom>
          <a:noFill/>
          <a:ln w="2857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solidFill>
                  <a:schemeClr val="tx1"/>
                </a:solidFill>
                <a:cs typeface="微软雅黑" panose="020B0503020204020204" charset="-122"/>
                <a:sym typeface="+mn-ea"/>
              </a:rPr>
              <a:t>连续传输请求（</a:t>
            </a:r>
            <a:r>
              <a:rPr lang="en-US" altLang="x-none" sz="1800" dirty="0">
                <a:solidFill>
                  <a:schemeClr val="tx1"/>
                </a:solidFill>
                <a:cs typeface="微软雅黑" panose="020B0503020204020204" charset="-122"/>
                <a:sym typeface="+mn-ea"/>
              </a:rPr>
              <a:t>Multiple Outstanding Requests</a:t>
            </a:r>
            <a:r>
              <a:rPr lang="zh-CN" altLang="en-US" sz="1800" dirty="0">
                <a:solidFill>
                  <a:schemeClr val="tx1"/>
                </a:solidFill>
                <a:cs typeface="微软雅黑" panose="020B0503020204020204" charset="-122"/>
                <a:sym typeface="+mn-ea"/>
              </a:rPr>
              <a:t>）</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Pct val="85000"/>
              <a:buFont typeface="Arial" panose="020B0604020202020204" pitchFamily="34" charset="0"/>
              <a:buChar char="•"/>
            </a:pPr>
            <a:r>
              <a:rPr lang="zh-CN" altLang="en-US" sz="1600" dirty="0">
                <a:solidFill>
                  <a:schemeClr val="tx1"/>
                </a:solidFill>
                <a:cs typeface="微软雅黑" panose="020B0503020204020204" charset="-122"/>
                <a:sym typeface="+mn-ea"/>
              </a:rPr>
              <a:t>主设备端：发送能力</a:t>
            </a:r>
            <a:r>
              <a:rPr lang="en-US" altLang="x-none" sz="1600" dirty="0">
                <a:solidFill>
                  <a:schemeClr val="tx1"/>
                </a:solidFill>
                <a:cs typeface="微软雅黑" panose="020B0503020204020204" charset="-122"/>
                <a:sym typeface="+mn-ea"/>
              </a:rPr>
              <a:t> </a:t>
            </a:r>
            <a:r>
              <a:rPr lang="en-US" altLang="x-none" sz="1600" dirty="0">
                <a:solidFill>
                  <a:schemeClr val="tx1"/>
                </a:solidFill>
                <a:cs typeface="微软雅黑" panose="020B0503020204020204" charset="-122"/>
                <a:sym typeface="Wingdings" panose="05000000000000000000" pitchFamily="2" charset="2"/>
              </a:rPr>
              <a:t> </a:t>
            </a:r>
            <a:r>
              <a:rPr lang="zh-CN" altLang="en-US" sz="1600" dirty="0">
                <a:solidFill>
                  <a:schemeClr val="tx1"/>
                </a:solidFill>
                <a:cs typeface="微软雅黑" panose="020B0503020204020204" charset="-122"/>
                <a:sym typeface="Wingdings" panose="05000000000000000000" pitchFamily="2" charset="2"/>
              </a:rPr>
              <a:t>主设备生成连续传输请求</a:t>
            </a:r>
            <a:endParaRPr kumimoji="0" lang="zh-CN" altLang="en-US" sz="1600" b="0" i="0" u="none" strike="noStrike" kern="1200" cap="none" spc="0" normalizeH="0" baseline="0" noProof="1" dirty="0">
              <a:solidFill>
                <a:schemeClr val="tx1"/>
              </a:solidFill>
              <a:cs typeface="微软雅黑" panose="020B0503020204020204" charset="-122"/>
              <a:sym typeface="Wingdings" panose="05000000000000000000" pitchFamily="2" charset="2"/>
            </a:endParaRPr>
          </a:p>
          <a:p>
            <a:pPr marL="800100" marR="0" lvl="1" indent="-342900" algn="l" defTabSz="914400" rtl="0" eaLnBrk="1" fontAlgn="base" latinLnBrk="0" hangingPunct="1">
              <a:lnSpc>
                <a:spcPct val="150000"/>
              </a:lnSpc>
              <a:spcBef>
                <a:spcPct val="20000"/>
              </a:spcBef>
              <a:spcAft>
                <a:spcPct val="0"/>
              </a:spcAft>
              <a:buClrTx/>
              <a:buSzPct val="85000"/>
              <a:buFont typeface="Arial" panose="020B0604020202020204" pitchFamily="34" charset="0"/>
              <a:buChar char="•"/>
            </a:pPr>
            <a:r>
              <a:rPr lang="zh-CN" altLang="en-US" sz="1600" dirty="0">
                <a:solidFill>
                  <a:schemeClr val="tx1"/>
                </a:solidFill>
                <a:cs typeface="微软雅黑" panose="020B0503020204020204" charset="-122"/>
                <a:sym typeface="+mn-ea"/>
              </a:rPr>
              <a:t>从设备端：接收能力</a:t>
            </a:r>
            <a:r>
              <a:rPr lang="en-US" altLang="x-none" sz="1600" dirty="0">
                <a:solidFill>
                  <a:schemeClr val="tx1"/>
                </a:solidFill>
                <a:cs typeface="微软雅黑" panose="020B0503020204020204" charset="-122"/>
                <a:sym typeface="+mn-ea"/>
              </a:rPr>
              <a:t> </a:t>
            </a:r>
            <a:r>
              <a:rPr lang="en-US" altLang="x-none" sz="1600" dirty="0">
                <a:solidFill>
                  <a:schemeClr val="tx1"/>
                </a:solidFill>
                <a:cs typeface="微软雅黑" panose="020B0503020204020204" charset="-122"/>
                <a:sym typeface="Wingdings" panose="05000000000000000000" pitchFamily="2" charset="2"/>
              </a:rPr>
              <a:t> </a:t>
            </a:r>
            <a:r>
              <a:rPr lang="zh-CN" altLang="en-US" sz="1600" dirty="0">
                <a:solidFill>
                  <a:schemeClr val="tx1"/>
                </a:solidFill>
                <a:cs typeface="微软雅黑" panose="020B0503020204020204" charset="-122"/>
                <a:sym typeface="Wingdings" panose="05000000000000000000" pitchFamily="2" charset="2"/>
              </a:rPr>
              <a:t>从设备响应连续传输请求</a:t>
            </a:r>
            <a:endParaRPr kumimoji="0" lang="zh-CN" altLang="en-US" sz="1600" b="0" i="0" u="none" strike="noStrike" kern="1200" cap="none" spc="0" normalizeH="0" baseline="0" noProof="1" dirty="0">
              <a:solidFill>
                <a:schemeClr val="tx1"/>
              </a:solidFill>
              <a:cs typeface="微软雅黑" panose="020B0503020204020204" charset="-122"/>
              <a:sym typeface="Wingdings" panose="05000000000000000000" pitchFamily="2" charset="2"/>
            </a:endParaRPr>
          </a:p>
          <a:p>
            <a:pPr marL="257175" marR="0" lvl="0" indent="-257175" algn="l" defTabSz="914400" rtl="0" eaLnBrk="1" fontAlgn="base" latinLnBrk="0" hangingPunct="1">
              <a:lnSpc>
                <a:spcPct val="150000"/>
              </a:lnSpc>
              <a:spcBef>
                <a:spcPct val="20000"/>
              </a:spcBef>
              <a:spcAft>
                <a:spcPct val="0"/>
              </a:spcAft>
              <a:buClrTx/>
              <a:buSzPct val="85000"/>
              <a:buFont typeface="Wingdings" panose="05000000000000000000" charset="0"/>
              <a:buChar char="Ø"/>
            </a:pPr>
            <a:r>
              <a:rPr lang="zh-CN" altLang="en-US" sz="1800" dirty="0">
                <a:solidFill>
                  <a:schemeClr val="tx1"/>
                </a:solidFill>
                <a:cs typeface="微软雅黑" panose="020B0503020204020204" charset="-122"/>
                <a:sym typeface="+mn-ea"/>
              </a:rPr>
              <a:t>  应用场合：</a:t>
            </a:r>
            <a:r>
              <a:rPr lang="en-US" altLang="zh-CN" sz="1800" dirty="0">
                <a:solidFill>
                  <a:schemeClr val="tx1"/>
                </a:solidFill>
                <a:cs typeface="微软雅黑" panose="020B0503020204020204" charset="-122"/>
                <a:sym typeface="+mn-ea"/>
              </a:rPr>
              <a:t>DDR</a:t>
            </a:r>
            <a:r>
              <a:rPr lang="zh-CN" altLang="en-US" sz="1800" dirty="0">
                <a:solidFill>
                  <a:schemeClr val="tx1"/>
                </a:solidFill>
                <a:cs typeface="微软雅黑" panose="020B0503020204020204" charset="-122"/>
                <a:sym typeface="+mn-ea"/>
              </a:rPr>
              <a:t>存储器访问</a:t>
            </a:r>
            <a:r>
              <a:rPr lang="en-US" altLang="en-GB" sz="1800" dirty="0">
                <a:solidFill>
                  <a:schemeClr val="tx1"/>
                </a:solidFill>
                <a:cs typeface="微软雅黑" panose="020B0503020204020204" charset="-122"/>
              </a:rPr>
              <a:t> </a:t>
            </a:r>
            <a:endParaRPr lang="en-GB" altLang="en-US" sz="1800" dirty="0">
              <a:solidFill>
                <a:schemeClr val="tx1"/>
              </a:solidFill>
              <a:cs typeface="微软雅黑" panose="020B0503020204020204" charset="-122"/>
            </a:endParaRPr>
          </a:p>
          <a:p>
            <a:pPr marL="0" indent="0">
              <a:buNone/>
            </a:pPr>
            <a:endParaRPr lang="en-GB" altLang="en-US" sz="1800" dirty="0">
              <a:solidFill>
                <a:schemeClr val="tx1"/>
              </a:solidFill>
              <a:cs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sym typeface="+mn-ea"/>
              </a:rPr>
              <a:t>连续传输请求</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2484120" y="915670"/>
            <a:ext cx="5813425" cy="194119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484120" y="2976245"/>
            <a:ext cx="5821680" cy="19583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sym typeface="+mn-ea"/>
              </a:rPr>
              <a:t>连续传输请求顺序：写操作</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1026160" y="1492250"/>
            <a:ext cx="7091680" cy="25298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latin typeface="Times New Roman" panose="02020603050405020304" charset="0"/>
                <a:sym typeface="+mn-ea"/>
              </a:rPr>
              <a:t>连续传输请求顺序：读操作</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639445" y="1635760"/>
            <a:ext cx="7864475" cy="20828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rPr>
              <a:t>总线仲裁：固定优先级</a:t>
            </a:r>
            <a:r>
              <a:rPr lang="en-US" altLang="en-GB" sz="1800" dirty="0">
                <a:cs typeface="微软雅黑" panose="020B0503020204020204" charset="-122"/>
              </a:rPr>
              <a:t> </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97285" name="图片 4"/>
          <p:cNvPicPr>
            <a:picLocks noChangeAspect="1"/>
          </p:cNvPicPr>
          <p:nvPr>
            <p:custDataLst>
              <p:tags r:id="rId1"/>
            </p:custDataLst>
          </p:nvPr>
        </p:nvPicPr>
        <p:blipFill>
          <a:blip r:embed="rId2"/>
          <a:stretch>
            <a:fillRect/>
          </a:stretch>
        </p:blipFill>
        <p:spPr>
          <a:xfrm>
            <a:off x="1835785" y="1348105"/>
            <a:ext cx="5067300" cy="31877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rPr>
              <a:t>总线仲裁：</a:t>
            </a:r>
            <a:r>
              <a:rPr lang="en-US" altLang="zh-CN" sz="1800" dirty="0">
                <a:cs typeface="微软雅黑" panose="020B0503020204020204" charset="-122"/>
              </a:rPr>
              <a:t>Round-Robin</a:t>
            </a:r>
            <a:endParaRPr lang="en-GB" altLang="en-US" sz="1800" dirty="0">
              <a:cs typeface="微软雅黑" panose="020B0503020204020204" charset="-122"/>
            </a:endParaRPr>
          </a:p>
          <a:p>
            <a:pPr marL="0" indent="0">
              <a:buNone/>
            </a:pPr>
            <a:endParaRPr lang="zh-CN" altLang="en-US" sz="1800" dirty="0">
              <a:cs typeface="微软雅黑" panose="020B0503020204020204" charset="-122"/>
            </a:endParaRPr>
          </a:p>
        </p:txBody>
      </p:sp>
      <p:pic>
        <p:nvPicPr>
          <p:cNvPr id="98309" name="Picture 2"/>
          <p:cNvPicPr>
            <a:picLocks noChangeAspect="1"/>
          </p:cNvPicPr>
          <p:nvPr>
            <p:custDataLst>
              <p:tags r:id="rId1"/>
            </p:custDataLst>
          </p:nvPr>
        </p:nvPicPr>
        <p:blipFill>
          <a:blip r:embed="rId2"/>
          <a:stretch>
            <a:fillRect/>
          </a:stretch>
        </p:blipFill>
        <p:spPr>
          <a:xfrm>
            <a:off x="2156143" y="1348105"/>
            <a:ext cx="4830762" cy="3236913"/>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rPr>
              <a:t>混合式总线仲裁</a:t>
            </a:r>
            <a:endParaRPr lang="zh-CN" altLang="en-US" sz="1800" dirty="0">
              <a:cs typeface="微软雅黑" panose="020B0503020204020204" charset="-122"/>
            </a:endParaRPr>
          </a:p>
          <a:p>
            <a:pPr marL="742950" lvl="1" indent="-285750">
              <a:buClr>
                <a:srgbClr val="000000"/>
              </a:buClr>
              <a:buFont typeface="Arial" panose="020B0604020202020204" pitchFamily="34" charset="0"/>
              <a:buChar char="•"/>
            </a:pPr>
            <a:r>
              <a:rPr lang="en-US" altLang="en-GB" sz="1600" dirty="0">
                <a:solidFill>
                  <a:schemeClr val="tx1"/>
                </a:solidFill>
                <a:cs typeface="微软雅黑" panose="020B0503020204020204" charset="-122"/>
              </a:rPr>
              <a:t> </a:t>
            </a:r>
            <a:r>
              <a:rPr lang="en-US" altLang="x-none" sz="1600" dirty="0">
                <a:solidFill>
                  <a:schemeClr val="tx1"/>
                </a:solidFill>
                <a:cs typeface="微软雅黑" panose="020B0503020204020204" charset="-122"/>
                <a:sym typeface="+mn-ea"/>
              </a:rPr>
              <a:t>Round Robin + </a:t>
            </a:r>
            <a:r>
              <a:rPr lang="zh-CN" altLang="en-US" sz="1600" dirty="0">
                <a:solidFill>
                  <a:schemeClr val="tx1"/>
                </a:solidFill>
                <a:cs typeface="微软雅黑" panose="020B0503020204020204" charset="-122"/>
                <a:sym typeface="+mn-ea"/>
              </a:rPr>
              <a:t>固定优先级</a:t>
            </a:r>
            <a:endParaRPr lang="en-GB" altLang="en-US" sz="1600" dirty="0">
              <a:solidFill>
                <a:schemeClr val="tx1"/>
              </a:solidFill>
              <a:cs typeface="微软雅黑" panose="020B0503020204020204" charset="-122"/>
            </a:endParaRPr>
          </a:p>
          <a:p>
            <a:pPr marL="0" indent="0">
              <a:buNone/>
            </a:pPr>
            <a:endParaRPr lang="en-GB" altLang="en-US" sz="1600" dirty="0">
              <a:solidFill>
                <a:schemeClr val="tx1"/>
              </a:solidFill>
              <a:cs typeface="微软雅黑" panose="020B0503020204020204" charset="-122"/>
            </a:endParaRPr>
          </a:p>
        </p:txBody>
      </p:sp>
      <p:pic>
        <p:nvPicPr>
          <p:cNvPr id="99333" name="图片 4"/>
          <p:cNvPicPr>
            <a:picLocks noChangeAspect="1"/>
          </p:cNvPicPr>
          <p:nvPr>
            <p:custDataLst>
              <p:tags r:id="rId1"/>
            </p:custDataLst>
          </p:nvPr>
        </p:nvPicPr>
        <p:blipFill>
          <a:blip r:embed="rId2"/>
          <a:stretch>
            <a:fillRect/>
          </a:stretch>
        </p:blipFill>
        <p:spPr>
          <a:xfrm>
            <a:off x="1905000" y="1707833"/>
            <a:ext cx="5334000" cy="2957512"/>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3.8 AXI4总线规范</a:t>
            </a:r>
            <a:endParaRPr lang="zh-CN" altLang="en-US"/>
          </a:p>
        </p:txBody>
      </p:sp>
      <p:sp>
        <p:nvSpPr>
          <p:cNvPr id="75777" name="内容占位符 2"/>
          <p:cNvSpPr>
            <a:spLocks noGrp="1"/>
          </p:cNvSpPr>
          <p:nvPr>
            <p:ph idx="1"/>
          </p:nvPr>
        </p:nvSpPr>
        <p:spPr>
          <a:noFill/>
        </p:spPr>
        <p:txBody>
          <a:bodyPr wrap="square" lIns="68588" tIns="34294" rIns="68588" bIns="34294" anchor="t" anchorCtr="0"/>
          <a:p>
            <a:pPr marL="0" indent="0">
              <a:buClr>
                <a:srgbClr val="000000"/>
              </a:buClr>
              <a:buFont typeface="Wingdings" panose="05000000000000000000" charset="0"/>
              <a:buChar char="Ø"/>
            </a:pPr>
            <a:r>
              <a:rPr lang="en-US" altLang="en-GB" sz="1800" dirty="0">
                <a:cs typeface="微软雅黑" panose="020B0503020204020204" charset="-122"/>
              </a:rPr>
              <a:t>  </a:t>
            </a:r>
            <a:r>
              <a:rPr lang="zh-CN" altLang="en-US" sz="1800" dirty="0">
                <a:cs typeface="微软雅黑" panose="020B0503020204020204" charset="-122"/>
              </a:rPr>
              <a:t>混合式总线仲裁</a:t>
            </a:r>
            <a:endParaRPr lang="zh-CN" altLang="en-US" sz="1800" dirty="0">
              <a:cs typeface="微软雅黑" panose="020B0503020204020204" charset="-122"/>
            </a:endParaRPr>
          </a:p>
          <a:p>
            <a:pPr marL="742950" lvl="1" indent="-285750">
              <a:buClr>
                <a:srgbClr val="000000"/>
              </a:buClr>
              <a:buFont typeface="Arial" panose="020B0604020202020204" pitchFamily="34" charset="0"/>
              <a:buChar char="•"/>
            </a:pPr>
            <a:r>
              <a:rPr lang="en-US" altLang="en-GB" sz="1600" dirty="0">
                <a:solidFill>
                  <a:schemeClr val="tx1"/>
                </a:solidFill>
                <a:cs typeface="微软雅黑" panose="020B0503020204020204" charset="-122"/>
              </a:rPr>
              <a:t> </a:t>
            </a:r>
            <a:r>
              <a:rPr lang="en-US" altLang="x-none" sz="1600" dirty="0">
                <a:solidFill>
                  <a:schemeClr val="tx1"/>
                </a:solidFill>
                <a:cs typeface="微软雅黑" panose="020B0503020204020204" charset="-122"/>
                <a:sym typeface="+mn-ea"/>
              </a:rPr>
              <a:t>LRG</a:t>
            </a:r>
            <a:r>
              <a:rPr lang="zh-CN" altLang="en-US" sz="1600" dirty="0">
                <a:solidFill>
                  <a:schemeClr val="tx1"/>
                </a:solidFill>
                <a:cs typeface="微软雅黑" panose="020B0503020204020204" charset="-122"/>
                <a:sym typeface="+mn-ea"/>
              </a:rPr>
              <a:t>（</a:t>
            </a:r>
            <a:r>
              <a:rPr lang="en-US" altLang="x-none" sz="1600" dirty="0">
                <a:solidFill>
                  <a:schemeClr val="tx1"/>
                </a:solidFill>
                <a:cs typeface="微软雅黑" panose="020B0503020204020204" charset="-122"/>
                <a:sym typeface="+mn-ea"/>
              </a:rPr>
              <a:t> Least Recently Granted</a:t>
            </a:r>
            <a:r>
              <a:rPr lang="zh-CN" altLang="en-US" sz="1600" dirty="0">
                <a:solidFill>
                  <a:schemeClr val="tx1"/>
                </a:solidFill>
                <a:cs typeface="微软雅黑" panose="020B0503020204020204" charset="-122"/>
                <a:sym typeface="+mn-ea"/>
              </a:rPr>
              <a:t>）</a:t>
            </a:r>
            <a:endParaRPr lang="en-GB" altLang="en-US" sz="1600" dirty="0">
              <a:solidFill>
                <a:schemeClr val="tx1"/>
              </a:solidFill>
              <a:cs typeface="微软雅黑" panose="020B0503020204020204" charset="-122"/>
            </a:endParaRPr>
          </a:p>
          <a:p>
            <a:pPr marL="0" indent="0">
              <a:buNone/>
            </a:pPr>
            <a:endParaRPr lang="en-GB" altLang="en-US" sz="1600" dirty="0">
              <a:solidFill>
                <a:schemeClr val="tx1"/>
              </a:solidFill>
              <a:cs typeface="微软雅黑" panose="020B0503020204020204" charset="-122"/>
            </a:endParaRPr>
          </a:p>
        </p:txBody>
      </p:sp>
      <p:pic>
        <p:nvPicPr>
          <p:cNvPr id="100357" name="Picture 2"/>
          <p:cNvPicPr>
            <a:picLocks noChangeAspect="1"/>
          </p:cNvPicPr>
          <p:nvPr>
            <p:custDataLst>
              <p:tags r:id="rId1"/>
            </p:custDataLst>
          </p:nvPr>
        </p:nvPicPr>
        <p:blipFill>
          <a:blip r:embed="rId2"/>
          <a:stretch>
            <a:fillRect/>
          </a:stretch>
        </p:blipFill>
        <p:spPr>
          <a:xfrm>
            <a:off x="2045653" y="1779588"/>
            <a:ext cx="5051425" cy="3008312"/>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Wishbone由Silicore公司提出，目前由OpenCores组织维护。</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Wishbone是一个真正开放和免费的规范。因此，OpenCores上的免费的IP核，大多数都采用Wishbone标准。</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Wishbone的优势除开放、免费、拥有众多免费IP核外，还有简单、灵活、轻量的特点，特别适合大型IP内部的小型IP之间的互联。</a:t>
            </a: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xfrm>
            <a:off x="365760" y="707390"/>
            <a:ext cx="851281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Wishbone总线规范除了具有片上总线规范都具有的基本的特点外，还包括：</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742950" marR="0" lvl="1" indent="-28575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支持点到点、共享总线、十字交叉和基于交换结构的互联。</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742950" marR="0" lvl="1" indent="-28575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支持典型的数据操作，包括：单次读/写操作、块读/写操作，读改写。</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742950" marR="0" lvl="1" indent="-28575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最快情况下一个时钟周期可完成一次操作，操作的结束方式包括：成功、错误和重试。</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742950" marR="0" lvl="1" indent="-28575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允许从设备进行部分地址解码，有利于减少地址译码逻辑，提高地址译码速度。</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742950" marR="0" lvl="1" indent="-28575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支持用户定义的标签，用于为地址、数据总线提供额外的信息（如奇偶校验）和为总线周期提供额外的信息（如中断向量、缓存控制操作的类型等）。</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normAutofit/>
          </a:bodyPr>
          <a:p>
            <a:pPr algn="l">
              <a:buClrTx/>
              <a:buSzTx/>
              <a:buFontTx/>
            </a:pPr>
            <a:r>
              <a:rPr lang="zh-CN" altLang="en-US">
                <a:sym typeface="+mn-ea"/>
              </a:rPr>
              <a:t>3.4 总线的分类及层次化</a:t>
            </a:r>
            <a:endParaRPr lang="zh-CN" altLang="en-US"/>
          </a:p>
        </p:txBody>
      </p:sp>
      <p:sp>
        <p:nvSpPr>
          <p:cNvPr id="8194" name="内容占位符 2"/>
          <p:cNvSpPr>
            <a:spLocks noGrp="1"/>
          </p:cNvSpPr>
          <p:nvPr>
            <p:ph idx="1"/>
          </p:nvPr>
        </p:nvSpPr>
        <p:spPr>
          <a:xfrm>
            <a:off x="365867" y="706438"/>
            <a:ext cx="8531222" cy="4227768"/>
          </a:xfrm>
          <a:ln>
            <a:miter/>
          </a:ln>
        </p:spPr>
        <p:txBody>
          <a:bodyPr vert="horz" wrap="square" lIns="68591" tIns="34295" rIns="68591" bIns="34295"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zh-CN" altLang="zh-CN" sz="1800" b="1" i="0" u="none" strike="noStrike" kern="1200" cap="none" spc="0" normalizeH="0" baseline="0" noProof="1" dirty="0">
                <a:solidFill>
                  <a:schemeClr val="tx1"/>
                </a:solidFill>
                <a:latin typeface="+mn-lt"/>
                <a:ea typeface="+mn-ea"/>
                <a:cs typeface="+mn-cs"/>
                <a:sym typeface="+mn-ea"/>
              </a:rPr>
              <a:t>片内</a:t>
            </a:r>
            <a:r>
              <a:rPr kumimoji="0" lang="zh-CN" altLang="zh-CN" sz="1800" b="1" i="0" u="none" strike="noStrike" kern="1200" cap="none" spc="0" normalizeH="0" baseline="0" noProof="1" dirty="0" smtClean="0">
                <a:solidFill>
                  <a:schemeClr val="tx1"/>
                </a:solidFill>
                <a:latin typeface="+mn-lt"/>
                <a:ea typeface="+mn-ea"/>
                <a:cs typeface="+mn-cs"/>
                <a:sym typeface="+mn-ea"/>
              </a:rPr>
              <a:t>总线</a:t>
            </a:r>
            <a:r>
              <a:rPr kumimoji="0" lang="zh-CN" altLang="en-US" sz="1800" b="1" i="0" u="none" strike="noStrike" kern="1200" cap="none" spc="0" normalizeH="0" baseline="0" noProof="1" dirty="0" smtClean="0">
                <a:solidFill>
                  <a:schemeClr val="tx1"/>
                </a:solidFill>
                <a:latin typeface="+mn-lt"/>
                <a:ea typeface="+mn-ea"/>
                <a:cs typeface="+mn-cs"/>
                <a:sym typeface="+mn-ea"/>
              </a:rPr>
              <a:t>：</a:t>
            </a:r>
            <a:r>
              <a:rPr kumimoji="0" lang="en-US" altLang="zh-CN" sz="1800" b="0" i="0" u="none" strike="noStrike" kern="1200" cap="none" spc="0" normalizeH="0" baseline="0" noProof="1" dirty="0">
                <a:solidFill>
                  <a:schemeClr val="tx1"/>
                </a:solidFill>
                <a:latin typeface="+mn-lt"/>
                <a:ea typeface="+mn-ea"/>
                <a:cs typeface="+mn-cs"/>
                <a:sym typeface="+mn-ea"/>
              </a:rPr>
              <a:t>AMBA</a:t>
            </a:r>
            <a:r>
              <a:rPr kumimoji="0" lang="zh-CN" altLang="zh-CN" sz="1800" b="0" i="0" u="none" strike="noStrike" kern="1200" cap="none" spc="0" normalizeH="0" baseline="0" noProof="1" dirty="0">
                <a:solidFill>
                  <a:schemeClr val="tx1"/>
                </a:solidFill>
                <a:latin typeface="+mn-lt"/>
                <a:ea typeface="+mn-ea"/>
                <a:cs typeface="+mn-cs"/>
                <a:sym typeface="+mn-ea"/>
              </a:rPr>
              <a:t>片内总线标准</a:t>
            </a:r>
            <a:endParaRPr kumimoji="0" lang="en-US" altLang="zh-CN" sz="1800" b="0" i="0" u="none" strike="noStrike" kern="1200" cap="none" spc="0" normalizeH="0" baseline="0" noProof="1" dirty="0" smtClean="0">
              <a:solidFill>
                <a:schemeClr val="tx1"/>
              </a:solidFill>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zh-CN" altLang="en-US" sz="1800" b="1" i="0" u="none" strike="noStrike" kern="1200" cap="none" spc="0" normalizeH="0" baseline="0" noProof="1" dirty="0" smtClean="0">
                <a:solidFill>
                  <a:schemeClr val="tx1"/>
                </a:solidFill>
                <a:latin typeface="+mn-lt"/>
                <a:ea typeface="+mn-ea"/>
                <a:cs typeface="+mn-cs"/>
                <a:sym typeface="+mn-ea"/>
              </a:rPr>
              <a:t>系统总线：</a:t>
            </a:r>
            <a:r>
              <a:rPr kumimoji="0" lang="zh-CN" altLang="en-US" sz="1800" b="0" i="0" u="none" strike="noStrike" kern="1200" cap="none" spc="0" normalizeH="0" baseline="0" noProof="1" dirty="0" smtClean="0">
                <a:solidFill>
                  <a:schemeClr val="tx1"/>
                </a:solidFill>
                <a:latin typeface="+mn-lt"/>
                <a:ea typeface="+mn-ea"/>
                <a:cs typeface="+mn-cs"/>
                <a:sym typeface="+mn-ea"/>
              </a:rPr>
              <a:t>三总线，板级总线</a:t>
            </a:r>
            <a:endParaRPr kumimoji="0" lang="en-US" altLang="zh-CN" sz="1800" b="0" i="0" u="none" strike="noStrike" kern="1200" cap="none" spc="0" normalizeH="0" baseline="0" noProof="1" dirty="0" smtClean="0">
              <a:solidFill>
                <a:schemeClr val="tx1"/>
              </a:solidFill>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zh-CN" altLang="en-US" sz="1800" b="1" i="0" u="none" strike="noStrike" kern="1200" cap="none" spc="0" normalizeH="0" baseline="0" noProof="1" dirty="0">
                <a:solidFill>
                  <a:schemeClr val="tx1"/>
                </a:solidFill>
                <a:latin typeface="+mn-lt"/>
                <a:ea typeface="+mn-ea"/>
                <a:cs typeface="+mn-cs"/>
                <a:sym typeface="+mn-ea"/>
              </a:rPr>
              <a:t>局部</a:t>
            </a:r>
            <a:r>
              <a:rPr kumimoji="0" lang="zh-CN" altLang="en-US" sz="1800" b="1" i="0" u="none" strike="noStrike" kern="1200" cap="none" spc="0" normalizeH="0" baseline="0" noProof="1" dirty="0" smtClean="0">
                <a:solidFill>
                  <a:schemeClr val="tx1"/>
                </a:solidFill>
                <a:latin typeface="+mn-lt"/>
                <a:ea typeface="+mn-ea"/>
                <a:cs typeface="+mn-cs"/>
                <a:sym typeface="+mn-ea"/>
              </a:rPr>
              <a:t>总线：</a:t>
            </a:r>
            <a:r>
              <a:rPr kumimoji="0" lang="en-US" altLang="zh-CN" sz="1800" b="0" i="0" u="none" strike="noStrike" kern="1200" cap="none" spc="0" normalizeH="0" baseline="0" noProof="1" dirty="0" smtClean="0">
                <a:solidFill>
                  <a:schemeClr val="tx1"/>
                </a:solidFill>
                <a:latin typeface="+mn-lt"/>
                <a:ea typeface="+mn-ea"/>
                <a:cs typeface="+mn-cs"/>
                <a:sym typeface="+mn-ea"/>
              </a:rPr>
              <a:t>PCI</a:t>
            </a:r>
            <a:r>
              <a:rPr kumimoji="0" lang="zh-CN" altLang="en-US" sz="1800" b="0" i="0" u="none" strike="noStrike" kern="1200" cap="none" spc="0" normalizeH="0" baseline="0" noProof="1" dirty="0" smtClean="0">
                <a:solidFill>
                  <a:schemeClr val="tx1"/>
                </a:solidFill>
                <a:latin typeface="+mn-lt"/>
                <a:ea typeface="+mn-ea"/>
                <a:cs typeface="+mn-cs"/>
                <a:sym typeface="+mn-ea"/>
              </a:rPr>
              <a:t>总线</a:t>
            </a:r>
            <a:endParaRPr kumimoji="0" lang="en-US" altLang="zh-CN" sz="1800" b="0" i="0" u="none" strike="noStrike" kern="1200" cap="none" spc="0" normalizeH="0" baseline="0" noProof="1" dirty="0" smtClean="0">
              <a:solidFill>
                <a:schemeClr val="tx1"/>
              </a:solidFill>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Ø"/>
            </a:pPr>
            <a:r>
              <a:rPr kumimoji="0" lang="zh-CN" altLang="en-US" sz="1800" b="1" i="0" u="none" strike="noStrike" kern="1200" cap="none" spc="0" normalizeH="0" baseline="0" noProof="1" dirty="0" smtClean="0">
                <a:solidFill>
                  <a:schemeClr val="tx1"/>
                </a:solidFill>
                <a:latin typeface="+mn-lt"/>
                <a:ea typeface="+mn-ea"/>
                <a:cs typeface="+mn-cs"/>
                <a:sym typeface="+mn-ea"/>
              </a:rPr>
              <a:t>外部总线：</a:t>
            </a:r>
            <a:r>
              <a:rPr kumimoji="0" lang="en-US" altLang="zh-CN" sz="1800" b="0" i="0" u="none" strike="noStrike" kern="1200" cap="none" spc="0" normalizeH="0" baseline="0" noProof="1" dirty="0" smtClean="0">
                <a:solidFill>
                  <a:schemeClr val="tx1"/>
                </a:solidFill>
                <a:latin typeface="+mn-lt"/>
                <a:ea typeface="+mn-ea"/>
                <a:cs typeface="+mn-cs"/>
                <a:sym typeface="+mn-ea"/>
              </a:rPr>
              <a:t>UART</a:t>
            </a:r>
            <a:r>
              <a:rPr kumimoji="0" lang="zh-CN" altLang="en-US" sz="1800" b="0" i="0" u="none" strike="noStrike" kern="1200" cap="none" spc="0" normalizeH="0" baseline="0" noProof="1" dirty="0" smtClean="0">
                <a:solidFill>
                  <a:schemeClr val="tx1"/>
                </a:solidFill>
                <a:latin typeface="+mn-lt"/>
                <a:ea typeface="+mn-ea"/>
                <a:cs typeface="+mn-cs"/>
                <a:sym typeface="+mn-ea"/>
              </a:rPr>
              <a:t>、</a:t>
            </a:r>
            <a:r>
              <a:rPr kumimoji="0" lang="en-US" altLang="zh-CN" sz="1800" b="0" i="0" u="none" strike="noStrike" kern="1200" cap="none" spc="0" normalizeH="0" baseline="0" noProof="1" dirty="0" smtClean="0">
                <a:solidFill>
                  <a:schemeClr val="tx1"/>
                </a:solidFill>
                <a:latin typeface="+mn-lt"/>
                <a:ea typeface="+mn-ea"/>
                <a:cs typeface="+mn-cs"/>
                <a:sym typeface="+mn-ea"/>
              </a:rPr>
              <a:t>I2C</a:t>
            </a:r>
            <a:r>
              <a:rPr kumimoji="0" lang="zh-CN" altLang="en-US" sz="1800" b="0" i="0" u="none" strike="noStrike" kern="1200" cap="none" spc="0" normalizeH="0" baseline="0" noProof="1" dirty="0" smtClean="0">
                <a:solidFill>
                  <a:schemeClr val="tx1"/>
                </a:solidFill>
                <a:latin typeface="+mn-lt"/>
                <a:ea typeface="+mn-ea"/>
                <a:cs typeface="+mn-cs"/>
                <a:sym typeface="+mn-ea"/>
              </a:rPr>
              <a:t>、</a:t>
            </a:r>
            <a:r>
              <a:rPr kumimoji="0" lang="en-US" altLang="zh-CN" sz="1800" b="0" i="0" u="none" strike="noStrike" kern="1200" cap="none" spc="0" normalizeH="0" baseline="0" noProof="1" dirty="0" smtClean="0">
                <a:solidFill>
                  <a:schemeClr val="tx1"/>
                </a:solidFill>
                <a:latin typeface="+mn-lt"/>
                <a:ea typeface="+mn-ea"/>
                <a:cs typeface="+mn-cs"/>
                <a:sym typeface="+mn-ea"/>
              </a:rPr>
              <a:t>SPI</a:t>
            </a:r>
            <a:r>
              <a:rPr kumimoji="0" lang="zh-CN" altLang="en-US" sz="1800" b="0" i="0" u="none" strike="noStrike" kern="1200" cap="none" spc="0" normalizeH="0" baseline="0" noProof="1" dirty="0" smtClean="0">
                <a:solidFill>
                  <a:schemeClr val="tx1"/>
                </a:solidFill>
                <a:latin typeface="+mn-lt"/>
                <a:ea typeface="+mn-ea"/>
                <a:cs typeface="+mn-cs"/>
                <a:sym typeface="+mn-ea"/>
              </a:rPr>
              <a:t>、</a:t>
            </a:r>
            <a:r>
              <a:rPr kumimoji="0" lang="en-US" altLang="zh-CN" sz="1800" b="0" i="0" u="none" strike="noStrike" kern="1200" cap="none" spc="0" normalizeH="0" baseline="0" noProof="1" dirty="0" smtClean="0">
                <a:solidFill>
                  <a:schemeClr val="tx1"/>
                </a:solidFill>
                <a:latin typeface="+mn-lt"/>
                <a:ea typeface="+mn-ea"/>
                <a:cs typeface="+mn-cs"/>
                <a:sym typeface="+mn-ea"/>
              </a:rPr>
              <a:t>USB</a:t>
            </a:r>
            <a:r>
              <a:rPr kumimoji="0" lang="zh-CN" altLang="en-US" sz="1800" b="0" i="0" u="none" strike="noStrike" kern="1200" cap="none" spc="0" normalizeH="0" baseline="0" noProof="1" dirty="0" smtClean="0">
                <a:solidFill>
                  <a:schemeClr val="tx1"/>
                </a:solidFill>
                <a:latin typeface="+mn-lt"/>
                <a:ea typeface="+mn-ea"/>
                <a:cs typeface="+mn-cs"/>
                <a:sym typeface="+mn-ea"/>
              </a:rPr>
              <a:t>等</a:t>
            </a:r>
            <a:endParaRPr kumimoji="0" lang="zh-CN" altLang="en-US" sz="1800" b="0" i="0" u="none" strike="noStrike" kern="1200" cap="none" spc="0" normalizeH="0" baseline="0" noProof="1" dirty="0">
              <a:solidFill>
                <a:schemeClr val="tx1"/>
              </a:solidFill>
              <a:latin typeface="宋体" panose="02010600030101010101" pitchFamily="2" charset="-122"/>
              <a:ea typeface="+mn-ea"/>
              <a:cs typeface="+mn-cs"/>
            </a:endParaRPr>
          </a:p>
        </p:txBody>
      </p:sp>
      <p:graphicFrame>
        <p:nvGraphicFramePr>
          <p:cNvPr id="33797" name="对象 4"/>
          <p:cNvGraphicFramePr>
            <a:graphicFrameLocks noChangeAspect="1"/>
          </p:cNvGraphicFramePr>
          <p:nvPr/>
        </p:nvGraphicFramePr>
        <p:xfrm>
          <a:off x="4895850" y="749300"/>
          <a:ext cx="3332480" cy="4212590"/>
        </p:xfrm>
        <a:graphic>
          <a:graphicData uri="http://schemas.openxmlformats.org/presentationml/2006/ole">
            <mc:AlternateContent xmlns:mc="http://schemas.openxmlformats.org/markup-compatibility/2006">
              <mc:Choice xmlns:v="urn:schemas-microsoft-com:vml" Requires="v">
                <p:oleObj spid="_x0000_s3076" name="" r:id="rId1" imgW="6794500" imgH="8597900" progId="">
                  <p:embed/>
                </p:oleObj>
              </mc:Choice>
              <mc:Fallback>
                <p:oleObj name="" r:id="rId1" imgW="6794500" imgH="8597900" progId="">
                  <p:embed/>
                  <p:pic>
                    <p:nvPicPr>
                      <p:cNvPr id="0" name="图片 3075"/>
                      <p:cNvPicPr/>
                      <p:nvPr/>
                    </p:nvPicPr>
                    <p:blipFill>
                      <a:blip r:embed="rId2"/>
                      <a:stretch>
                        <a:fillRect/>
                      </a:stretch>
                    </p:blipFill>
                    <p:spPr>
                      <a:xfrm>
                        <a:off x="4895850" y="749300"/>
                        <a:ext cx="3332480" cy="4212590"/>
                      </a:xfrm>
                      <a:prstGeom prst="rect">
                        <a:avLst/>
                      </a:prstGeom>
                      <a:noFill/>
                      <a:ln w="38100">
                        <a:noFill/>
                        <a:miter/>
                      </a:ln>
                    </p:spPr>
                  </p:pic>
                </p:oleObj>
              </mc:Fallback>
            </mc:AlternateContent>
          </a:graphicData>
        </a:graphic>
      </p:graphicFrame>
      <p:sp>
        <p:nvSpPr>
          <p:cNvPr id="3" name="椭圆 2"/>
          <p:cNvSpPr/>
          <p:nvPr/>
        </p:nvSpPr>
        <p:spPr>
          <a:xfrm>
            <a:off x="5147945" y="1203325"/>
            <a:ext cx="86169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3"/>
            </p:custDataLst>
          </p:nvPr>
        </p:nvSpPr>
        <p:spPr>
          <a:xfrm>
            <a:off x="6131560" y="2139315"/>
            <a:ext cx="86169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custDataLst>
              <p:tags r:id="rId4"/>
            </p:custDataLst>
          </p:nvPr>
        </p:nvSpPr>
        <p:spPr>
          <a:xfrm>
            <a:off x="5723890" y="3147695"/>
            <a:ext cx="86169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5"/>
            </p:custDataLst>
          </p:nvPr>
        </p:nvSpPr>
        <p:spPr>
          <a:xfrm>
            <a:off x="5939790" y="4083685"/>
            <a:ext cx="861695"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 calcmode="lin" valueType="num">
                                      <p:cBhvr additive="base">
                                        <p:cTn id="7" dur="500" fill="hold"/>
                                        <p:tgtEl>
                                          <p:spTgt spid="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94">
                                            <p:txEl>
                                              <p:pRg st="1" end="1"/>
                                            </p:txEl>
                                          </p:spTgt>
                                        </p:tgtEl>
                                        <p:attrNameLst>
                                          <p:attrName>style.visibility</p:attrName>
                                        </p:attrNameLst>
                                      </p:cBhvr>
                                      <p:to>
                                        <p:strVal val="visible"/>
                                      </p:to>
                                    </p:set>
                                    <p:anim calcmode="lin" valueType="num">
                                      <p:cBhvr additive="base">
                                        <p:cTn id="17"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19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94">
                                            <p:txEl>
                                              <p:pRg st="2" end="2"/>
                                            </p:txEl>
                                          </p:spTgt>
                                        </p:tgtEl>
                                        <p:attrNameLst>
                                          <p:attrName>style.visibility</p:attrName>
                                        </p:attrNameLst>
                                      </p:cBhvr>
                                      <p:to>
                                        <p:strVal val="visible"/>
                                      </p:to>
                                    </p:set>
                                    <p:anim calcmode="lin" valueType="num">
                                      <p:cBhvr additive="base">
                                        <p:cTn id="27" dur="500" fill="hold"/>
                                        <p:tgtEl>
                                          <p:spTgt spid="8194">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94">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4">
                                            <p:txEl>
                                              <p:pRg st="3" end="3"/>
                                            </p:txEl>
                                          </p:spTgt>
                                        </p:tgtEl>
                                        <p:attrNameLst>
                                          <p:attrName>style.visibility</p:attrName>
                                        </p:attrNameLst>
                                      </p:cBhvr>
                                      <p:to>
                                        <p:strVal val="visible"/>
                                      </p:to>
                                    </p:set>
                                    <p:anim calcmode="lin" valueType="num">
                                      <p:cBhvr additive="base">
                                        <p:cTn id="37" dur="500" fill="hold"/>
                                        <p:tgtEl>
                                          <p:spTgt spid="819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4">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接口信号定义：</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所有的Wishbone接口信号都是高电平有效</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所有的Wishbone接口信号都以_I或者_O结束；_I表示输入，_O表示输出。</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rPr>
              <a:t>（）表示该信号为总线信号。</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接口信号功能描述</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CLK_O/CLK_I：时钟信号</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RST_O/RST_I：</a:t>
            </a:r>
            <a:r>
              <a:rPr lang="en-US" altLang="zh-CN" sz="1600" dirty="0">
                <a:solidFill>
                  <a:schemeClr val="tx1"/>
                </a:solidFill>
                <a:latin typeface="Times New Roman" panose="02020603050405020304" charset="0"/>
                <a:ea typeface="+mn-ea"/>
                <a:sym typeface="+mn-ea"/>
              </a:rPr>
              <a:t> </a:t>
            </a:r>
            <a:r>
              <a:rPr lang="zh-CN" altLang="en-US" sz="1600" dirty="0">
                <a:solidFill>
                  <a:schemeClr val="tx1"/>
                </a:solidFill>
                <a:latin typeface="Times New Roman" panose="02020603050405020304" charset="0"/>
                <a:ea typeface="+mn-ea"/>
                <a:sym typeface="+mn-ea"/>
              </a:rPr>
              <a:t>同步复位信号，高电平有效。</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接口信号功能描述</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DAT_O()/DAT_I()：主设备和从设备的之间的数据信号，数据可以由主设备传送给从设备，也可以由从设备传送给主设备。Wishbone规定数据总线的最大宽度为64位。</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ADR_O(n…m)/ADR_I(n…m)：地址信号，主设备输出地址到从设备。n取决于IP核的地址宽度，m取决于数据总线DAT_O()/DAT_I()的宽度和粒度。</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WE_O/WE_I：写使能信号，代表当前周期中进行的操作是写操作还是读操作。</a:t>
            </a:r>
            <a:r>
              <a:rPr lang="en-US" altLang="zh-CN" sz="1600" dirty="0">
                <a:solidFill>
                  <a:schemeClr val="tx1"/>
                </a:solidFill>
                <a:latin typeface="Times New Roman" panose="02020603050405020304" charset="0"/>
                <a:ea typeface="+mn-ea"/>
                <a:sym typeface="+mn-ea"/>
              </a:rPr>
              <a:t>“</a:t>
            </a:r>
            <a:r>
              <a:rPr lang="zh-CN" altLang="en-US" sz="1600" dirty="0">
                <a:solidFill>
                  <a:schemeClr val="tx1"/>
                </a:solidFill>
                <a:latin typeface="Times New Roman" panose="02020603050405020304" charset="0"/>
                <a:ea typeface="+mn-ea"/>
                <a:sym typeface="+mn-ea"/>
              </a:rPr>
              <a:t>1</a:t>
            </a:r>
            <a:r>
              <a:rPr lang="en-US" altLang="zh-CN" sz="1600" dirty="0">
                <a:solidFill>
                  <a:schemeClr val="tx1"/>
                </a:solidFill>
                <a:latin typeface="Times New Roman" panose="02020603050405020304" charset="0"/>
                <a:ea typeface="+mn-ea"/>
                <a:sym typeface="+mn-ea"/>
              </a:rPr>
              <a:t>”</a:t>
            </a:r>
            <a:r>
              <a:rPr lang="zh-CN" altLang="en-US" sz="1600" dirty="0">
                <a:solidFill>
                  <a:schemeClr val="tx1"/>
                </a:solidFill>
                <a:latin typeface="Times New Roman" panose="02020603050405020304" charset="0"/>
                <a:ea typeface="+mn-ea"/>
                <a:sym typeface="+mn-ea"/>
              </a:rPr>
              <a:t>代表写，</a:t>
            </a:r>
            <a:r>
              <a:rPr lang="en-US" altLang="zh-CN" sz="1600" dirty="0">
                <a:solidFill>
                  <a:schemeClr val="tx1"/>
                </a:solidFill>
                <a:latin typeface="Times New Roman" panose="02020603050405020304" charset="0"/>
                <a:ea typeface="+mn-ea"/>
                <a:sym typeface="+mn-ea"/>
              </a:rPr>
              <a:t>“</a:t>
            </a:r>
            <a:r>
              <a:rPr lang="zh-CN" altLang="en-US" sz="1600" dirty="0">
                <a:solidFill>
                  <a:schemeClr val="tx1"/>
                </a:solidFill>
                <a:latin typeface="Times New Roman" panose="02020603050405020304" charset="0"/>
                <a:ea typeface="+mn-ea"/>
                <a:sym typeface="+mn-ea"/>
              </a:rPr>
              <a:t>0</a:t>
            </a:r>
            <a:r>
              <a:rPr lang="en-US" altLang="zh-CN" sz="1600" dirty="0">
                <a:solidFill>
                  <a:schemeClr val="tx1"/>
                </a:solidFill>
                <a:latin typeface="Times New Roman" panose="02020603050405020304" charset="0"/>
                <a:ea typeface="+mn-ea"/>
                <a:sym typeface="+mn-ea"/>
              </a:rPr>
              <a:t>”</a:t>
            </a:r>
            <a:r>
              <a:rPr lang="zh-CN" altLang="en-US" sz="1600" dirty="0">
                <a:solidFill>
                  <a:schemeClr val="tx1"/>
                </a:solidFill>
                <a:latin typeface="Times New Roman" panose="02020603050405020304" charset="0"/>
                <a:ea typeface="+mn-ea"/>
                <a:sym typeface="+mn-ea"/>
              </a:rPr>
              <a:t>代表读。</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CYC_O/CYC_I：总线周期信号，有效时代表一个主设备请求总线使用权或者正在占有总线，但是不一定正在进行总线操作（是否正在进行总线操作取决于选通信号STB_O/STB_I是否有效）。在一次总线操作过程中必须持续有效。</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接口信号功能描述</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STB_O/STB_I：选通信号，有效时代表主设备发起一次总线操作。</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SEL_O()/SEL_I()：有效数据总线选择信号，标识当前操作中数据总线上哪些比特是有效的，以总线粒度为单位。</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LOCK_O/LOCK_I：有效时代表本次总线操作是不可打断的。</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ACK_O/ACK_I、ERR_O/ERR_I、RTY_O/RTY_I：主从设备间的操作结束方式信号。ACK表示成功，ERR表示错误，RTY表示重试。</a:t>
            </a:r>
            <a:endParaRPr lang="zh-CN" altLang="en-US" sz="1600" dirty="0">
              <a:solidFill>
                <a:schemeClr val="tx1"/>
              </a:solidFill>
              <a:latin typeface="Times New Roman" panose="02020603050405020304" charset="0"/>
              <a:ea typeface="+mn-ea"/>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GNT_O()/GNT_I：主设备可以占用总线。GNT_O()是仲裁器输出的允许信号，一般有多个；而对于一个主设备，其允许信号输入GNT_I却只有一个。</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接口信号功能描述</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TGD_O/TGD_I()：数据标签，用于传送关于数据总线的额外信息如奇偶校验信息、时间戳信息等。</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TGA_O()/TGA_I()：地址标签，用于传送关于地址总线的额外信息如地址总线奇偶校验信息、存储器保护信息等。</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TGC_O/TGC_I()：总线周期标签，用于传送关于当前总线周期所进行操作的描述如操作类型（包括单次操作、块操作、读改写操作）、中断应答类型、缓存操作类型等。</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Wishbone只规定了TGD_O/TGD_I、TGA_O()/TGA_I()和TGC_O/TGC_I()的接口时序，具体含义由用户定义。</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lang="zh-CN" altLang="en-US" sz="1800" dirty="0">
                <a:latin typeface="Times New Roman" panose="02020603050405020304" charset="0"/>
                <a:ea typeface="+mn-ea"/>
                <a:sym typeface="+mn-ea"/>
              </a:rPr>
              <a:t>点到点互联</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04453" name="图片 2"/>
          <p:cNvPicPr>
            <a:picLocks noChangeAspect="1"/>
          </p:cNvPicPr>
          <p:nvPr>
            <p:custDataLst>
              <p:tags r:id="rId1"/>
            </p:custDataLst>
          </p:nvPr>
        </p:nvPicPr>
        <p:blipFill>
          <a:blip r:embed="rId2"/>
          <a:stretch>
            <a:fillRect/>
          </a:stretch>
        </p:blipFill>
        <p:spPr>
          <a:xfrm>
            <a:off x="3059748" y="1036003"/>
            <a:ext cx="2784475" cy="3570287"/>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lang="zh-CN" altLang="en-US" sz="1800" dirty="0">
                <a:latin typeface="Times New Roman" panose="02020603050405020304" charset="0"/>
                <a:ea typeface="+mn-ea"/>
                <a:sym typeface="+mn-ea"/>
              </a:rPr>
              <a:t>共享总线方式互联</a:t>
            </a: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lang="zh-CN" altLang="en-US" sz="1800" dirty="0">
                <a:latin typeface="Times New Roman" panose="02020603050405020304" charset="0"/>
                <a:ea typeface="+mn-ea"/>
                <a:sym typeface="+mn-ea"/>
              </a:rPr>
              <a:t>数据流方式互联</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0597" name="图片 2"/>
          <p:cNvPicPr>
            <a:picLocks noChangeAspect="1"/>
          </p:cNvPicPr>
          <p:nvPr>
            <p:custDataLst>
              <p:tags r:id="rId1"/>
            </p:custDataLst>
          </p:nvPr>
        </p:nvPicPr>
        <p:blipFill>
          <a:blip r:embed="rId2"/>
          <a:stretch>
            <a:fillRect/>
          </a:stretch>
        </p:blipFill>
        <p:spPr>
          <a:xfrm>
            <a:off x="1306195" y="1203960"/>
            <a:ext cx="6532245" cy="1439545"/>
          </a:xfrm>
          <a:prstGeom prst="rect">
            <a:avLst/>
          </a:prstGeom>
          <a:noFill/>
          <a:ln w="9525">
            <a:noFill/>
          </a:ln>
        </p:spPr>
      </p:pic>
      <p:pic>
        <p:nvPicPr>
          <p:cNvPr id="109573" name="图片 2"/>
          <p:cNvPicPr>
            <a:picLocks noChangeAspect="1"/>
          </p:cNvPicPr>
          <p:nvPr>
            <p:custDataLst>
              <p:tags r:id="rId3"/>
            </p:custDataLst>
          </p:nvPr>
        </p:nvPicPr>
        <p:blipFill>
          <a:blip r:embed="rId4"/>
          <a:stretch>
            <a:fillRect/>
          </a:stretch>
        </p:blipFill>
        <p:spPr>
          <a:xfrm>
            <a:off x="2090420" y="3075940"/>
            <a:ext cx="4962525" cy="190182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lang="zh-CN" altLang="en-US" sz="1800" dirty="0">
                <a:latin typeface="Times New Roman" panose="02020603050405020304" charset="0"/>
                <a:ea typeface="+mn-ea"/>
                <a:sym typeface="+mn-ea"/>
              </a:rPr>
              <a:t>十字交叉方式互联</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1621" name="图片 2"/>
          <p:cNvPicPr>
            <a:picLocks noChangeAspect="1"/>
          </p:cNvPicPr>
          <p:nvPr>
            <p:custDataLst>
              <p:tags r:id="rId1"/>
            </p:custDataLst>
          </p:nvPr>
        </p:nvPicPr>
        <p:blipFill>
          <a:blip r:embed="rId2"/>
          <a:stretch>
            <a:fillRect/>
          </a:stretch>
        </p:blipFill>
        <p:spPr>
          <a:xfrm>
            <a:off x="2195513" y="1347788"/>
            <a:ext cx="4460875" cy="3252787"/>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solidFill>
                  <a:schemeClr val="tx1"/>
                </a:solidFill>
                <a:latin typeface="Times New Roman" panose="02020603050405020304" charset="0"/>
                <a:ea typeface="+mn-ea"/>
                <a:sym typeface="+mn-ea"/>
              </a:rPr>
              <a:t>握手协议</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当主设备准备好，它将STB_O信号置高。STB_O信号一直为高，直到从设备通过置高ACK_O、ERR_O、RTY_O对本次操作发起响应。</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对于从设备，STB_I和CYC_I同时为高时，才能发起对主设备的响应。</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2645" name="图片 2"/>
          <p:cNvPicPr>
            <a:picLocks noChangeAspect="1"/>
          </p:cNvPicPr>
          <p:nvPr>
            <p:custDataLst>
              <p:tags r:id="rId1"/>
            </p:custDataLst>
          </p:nvPr>
        </p:nvPicPr>
        <p:blipFill>
          <a:blip r:embed="rId2"/>
          <a:stretch>
            <a:fillRect/>
          </a:stretch>
        </p:blipFill>
        <p:spPr>
          <a:xfrm>
            <a:off x="1225550" y="2787650"/>
            <a:ext cx="6692900" cy="1279525"/>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总线时序：</a:t>
            </a:r>
            <a:r>
              <a:rPr lang="zh-CN" altLang="en-US" sz="1800" dirty="0">
                <a:latin typeface="Times New Roman" panose="02020603050405020304" charset="0"/>
                <a:ea typeface="+mn-ea"/>
                <a:sym typeface="+mn-ea"/>
              </a:rPr>
              <a:t>单次读操作</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3669" name="图片 2"/>
          <p:cNvPicPr>
            <a:picLocks noChangeAspect="1"/>
          </p:cNvPicPr>
          <p:nvPr>
            <p:custDataLst>
              <p:tags r:id="rId1"/>
            </p:custDataLst>
          </p:nvPr>
        </p:nvPicPr>
        <p:blipFill>
          <a:blip r:embed="rId2"/>
          <a:stretch>
            <a:fillRect/>
          </a:stretch>
        </p:blipFill>
        <p:spPr>
          <a:xfrm>
            <a:off x="3347403" y="915670"/>
            <a:ext cx="4198937" cy="394970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总线时序：</a:t>
            </a:r>
            <a:r>
              <a:rPr lang="zh-CN" altLang="en-US" sz="1800" dirty="0">
                <a:latin typeface="Times New Roman" panose="02020603050405020304" charset="0"/>
                <a:ea typeface="+mn-ea"/>
                <a:sym typeface="+mn-ea"/>
              </a:rPr>
              <a:t>单次写操作</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4693" name="图片 2"/>
          <p:cNvPicPr>
            <a:picLocks noChangeAspect="1"/>
          </p:cNvPicPr>
          <p:nvPr>
            <p:custDataLst>
              <p:tags r:id="rId1"/>
            </p:custDataLst>
          </p:nvPr>
        </p:nvPicPr>
        <p:blipFill>
          <a:blip r:embed="rId2"/>
          <a:stretch>
            <a:fillRect/>
          </a:stretch>
        </p:blipFill>
        <p:spPr>
          <a:xfrm>
            <a:off x="3419793" y="915670"/>
            <a:ext cx="4200525" cy="39179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3.5 总线传输操作过程</a:t>
            </a:r>
            <a:endParaRPr lang="zh-CN" altLang="en-US"/>
          </a:p>
        </p:txBody>
      </p:sp>
      <p:sp>
        <p:nvSpPr>
          <p:cNvPr id="8194" name="内容占位符 2"/>
          <p:cNvSpPr>
            <a:spLocks noGrp="1"/>
          </p:cNvSpPr>
          <p:nvPr>
            <p:ph idx="1"/>
          </p:nvPr>
        </p:nvSpPr>
        <p:spPr>
          <a:xfrm>
            <a:off x="365867" y="699453"/>
            <a:ext cx="8531222" cy="4227768"/>
          </a:xfrm>
          <a:noFill/>
          <a:ln>
            <a:miter/>
          </a:ln>
        </p:spPr>
        <p:txBody>
          <a:bodyPr wrap="square"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1" i="0" u="none" strike="noStrike" kern="1200" cap="none" spc="0" normalizeH="0" baseline="0" noProof="1" dirty="0">
                <a:solidFill>
                  <a:schemeClr val="tx1"/>
                </a:solidFill>
                <a:cs typeface="微软雅黑" panose="020B0503020204020204" charset="-122"/>
              </a:rPr>
              <a:t>总线传输：</a:t>
            </a:r>
            <a:r>
              <a:rPr kumimoji="0" lang="zh-CN" altLang="en-US" sz="1800" b="0" i="0" u="none" strike="noStrike" kern="1200" cap="none" spc="0" normalizeH="0" baseline="0" noProof="1" dirty="0">
                <a:solidFill>
                  <a:schemeClr val="tx1"/>
                </a:solidFill>
                <a:cs typeface="微软雅黑" panose="020B0503020204020204" charset="-122"/>
              </a:rPr>
              <a:t>在主控器（如</a:t>
            </a:r>
            <a:r>
              <a:rPr kumimoji="0" lang="en-US" altLang="x-none" sz="1800" b="0" i="0" u="none" strike="noStrike" kern="1200" cap="none" spc="0" normalizeH="0" baseline="0" noProof="1" dirty="0">
                <a:solidFill>
                  <a:schemeClr val="tx1"/>
                </a:solidFill>
                <a:cs typeface="微软雅黑" panose="020B0503020204020204" charset="-122"/>
              </a:rPr>
              <a:t>CPU</a:t>
            </a:r>
            <a:r>
              <a:rPr kumimoji="0" lang="zh-CN" altLang="en-US" sz="1800" b="0" i="0" u="none" strike="noStrike" kern="1200" cap="none" spc="0" normalizeH="0" baseline="0" noProof="1" dirty="0">
                <a:solidFill>
                  <a:schemeClr val="tx1"/>
                </a:solidFill>
                <a:cs typeface="微软雅黑" panose="020B0503020204020204" charset="-122"/>
              </a:rPr>
              <a:t>、</a:t>
            </a:r>
            <a:r>
              <a:rPr kumimoji="0" lang="en-US" altLang="x-none" sz="1800" b="0" i="0" u="none" strike="noStrike" kern="1200" cap="none" spc="0" normalizeH="0" baseline="0" noProof="1" dirty="0">
                <a:solidFill>
                  <a:schemeClr val="tx1"/>
                </a:solidFill>
                <a:cs typeface="微软雅黑" panose="020B0503020204020204" charset="-122"/>
              </a:rPr>
              <a:t>DMA</a:t>
            </a:r>
            <a:r>
              <a:rPr kumimoji="0" lang="zh-CN" altLang="en-US" sz="1800" b="0" i="0" u="none" strike="noStrike" kern="1200" cap="none" spc="0" normalizeH="0" baseline="0" noProof="1" dirty="0">
                <a:solidFill>
                  <a:schemeClr val="tx1"/>
                </a:solidFill>
                <a:cs typeface="微软雅黑" panose="020B0503020204020204" charset="-122"/>
              </a:rPr>
              <a:t>控制器等）控制下通过各级总线进行的信息传送操作</a:t>
            </a:r>
            <a:r>
              <a:rPr lang="zh-CN" altLang="en-US" sz="1800" dirty="0">
                <a:cs typeface="微软雅黑" panose="020B0503020204020204" charset="-122"/>
                <a:sym typeface="+mn-ea"/>
              </a:rPr>
              <a:t>（数据读写）</a:t>
            </a:r>
            <a:r>
              <a:rPr kumimoji="0" lang="zh-CN" altLang="en-US" sz="1800" b="0" i="0" u="none" strike="noStrike" kern="1200" cap="none" spc="0" normalizeH="0" baseline="0" noProof="1" dirty="0">
                <a:solidFill>
                  <a:schemeClr val="tx1"/>
                </a:solidFill>
                <a:cs typeface="微软雅黑" panose="020B0503020204020204" charset="-122"/>
              </a:rPr>
              <a:t>。</a:t>
            </a:r>
            <a:endParaRPr kumimoji="0" lang="zh-CN" altLang="en-US" sz="1800" b="0" i="0" u="none" strike="noStrike" kern="1200" cap="none" spc="0" normalizeH="0" baseline="0" noProof="1" dirty="0">
              <a:solidFill>
                <a:schemeClr val="tx1"/>
              </a:solidFill>
              <a:cs typeface="微软雅黑" panose="020B0503020204020204" charset="-122"/>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rPr>
              <a:t>总线完成一次数据传输操作，一般经过四个阶段：</a:t>
            </a:r>
            <a:endParaRPr kumimoji="0" lang="zh-CN" altLang="en-US" sz="18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申请与仲裁阶段</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寻址阶段</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传输阶段</a:t>
            </a:r>
            <a:endParaRPr kumimoji="0" lang="zh-CN" altLang="en-US" sz="1600" b="0" i="0" u="none" strike="noStrike" kern="1200" cap="none" spc="0" normalizeH="0" baseline="0" noProof="1" dirty="0">
              <a:solidFill>
                <a:schemeClr val="tx1"/>
              </a:solidFill>
              <a:cs typeface="微软雅黑" panose="020B0503020204020204" charset="-122"/>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kumimoji="0" lang="zh-CN" altLang="en-US" sz="1600" b="0" i="0" u="none" strike="noStrike" kern="1200" cap="none" spc="0" normalizeH="0" baseline="0" noProof="1" dirty="0">
                <a:solidFill>
                  <a:schemeClr val="tx1"/>
                </a:solidFill>
                <a:cs typeface="微软雅黑" panose="020B0503020204020204" charset="-122"/>
              </a:rPr>
              <a:t>结束阶段</a:t>
            </a:r>
            <a:endParaRPr kumimoji="0" lang="zh-CN" altLang="en-US" sz="16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总线时序：块</a:t>
            </a:r>
            <a:r>
              <a:rPr lang="zh-CN" altLang="en-US" sz="1800" dirty="0">
                <a:latin typeface="Times New Roman" panose="02020603050405020304" charset="0"/>
                <a:ea typeface="+mn-ea"/>
                <a:sym typeface="+mn-ea"/>
              </a:rPr>
              <a:t>读操作</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5717" name="图片 2"/>
          <p:cNvPicPr>
            <a:picLocks noChangeAspect="1"/>
          </p:cNvPicPr>
          <p:nvPr>
            <p:custDataLst>
              <p:tags r:id="rId1"/>
            </p:custDataLst>
          </p:nvPr>
        </p:nvPicPr>
        <p:blipFill>
          <a:blip r:embed="rId2"/>
          <a:stretch>
            <a:fillRect/>
          </a:stretch>
        </p:blipFill>
        <p:spPr>
          <a:xfrm>
            <a:off x="971550" y="1348105"/>
            <a:ext cx="7351713" cy="344805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总线时序：块写</a:t>
            </a:r>
            <a:r>
              <a:rPr lang="zh-CN" altLang="en-US" sz="1800" dirty="0">
                <a:latin typeface="Times New Roman" panose="02020603050405020304" charset="0"/>
                <a:ea typeface="+mn-ea"/>
                <a:sym typeface="+mn-ea"/>
              </a:rPr>
              <a:t>操作</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6741" name="图片 2"/>
          <p:cNvPicPr>
            <a:picLocks noChangeAspect="1"/>
          </p:cNvPicPr>
          <p:nvPr>
            <p:custDataLst>
              <p:tags r:id="rId1"/>
            </p:custDataLst>
          </p:nvPr>
        </p:nvPicPr>
        <p:blipFill>
          <a:blip r:embed="rId2"/>
          <a:stretch>
            <a:fillRect/>
          </a:stretch>
        </p:blipFill>
        <p:spPr>
          <a:xfrm>
            <a:off x="1008380" y="1348105"/>
            <a:ext cx="7127875" cy="338455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buClrTx/>
              <a:buSzTx/>
              <a:buFont typeface="Wingdings" panose="05000000000000000000" charset="0"/>
              <a:buChar char="Ø"/>
            </a:pPr>
            <a:r>
              <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rPr>
              <a:t>总线时序：</a:t>
            </a:r>
            <a:r>
              <a:rPr lang="zh-CN" altLang="en-US" sz="1800" dirty="0">
                <a:latin typeface="Times New Roman" panose="02020603050405020304" charset="0"/>
                <a:ea typeface="+mn-ea"/>
                <a:sym typeface="+mn-ea"/>
              </a:rPr>
              <a:t>读改写（</a:t>
            </a:r>
            <a:r>
              <a:rPr lang="en-US" altLang="zh-CN" sz="1800" dirty="0">
                <a:latin typeface="Times New Roman" panose="02020603050405020304" charset="0"/>
                <a:ea typeface="+mn-ea"/>
                <a:sym typeface="+mn-ea"/>
              </a:rPr>
              <a:t>RMW</a:t>
            </a:r>
            <a:r>
              <a:rPr lang="zh-CN" altLang="en-US" sz="1800" dirty="0">
                <a:latin typeface="Times New Roman" panose="02020603050405020304" charset="0"/>
                <a:ea typeface="+mn-ea"/>
                <a:sym typeface="+mn-ea"/>
              </a:rPr>
              <a:t>）操作</a:t>
            </a:r>
            <a:endParaRPr kumimoji="0" lang="zh-CN" altLang="en-US"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pic>
        <p:nvPicPr>
          <p:cNvPr id="117765" name="图片 2"/>
          <p:cNvPicPr>
            <a:picLocks noChangeAspect="1"/>
          </p:cNvPicPr>
          <p:nvPr>
            <p:custDataLst>
              <p:tags r:id="rId1"/>
            </p:custDataLst>
          </p:nvPr>
        </p:nvPicPr>
        <p:blipFill>
          <a:blip r:embed="rId2"/>
          <a:stretch>
            <a:fillRect/>
          </a:stretch>
        </p:blipFill>
        <p:spPr>
          <a:xfrm>
            <a:off x="2168525" y="1275715"/>
            <a:ext cx="4806950" cy="3533775"/>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normAutofit lnSpcReduction="20000"/>
          </a:bodyPr>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sz="1800" dirty="0">
                <a:solidFill>
                  <a:schemeClr val="tx1"/>
                </a:solidFill>
                <a:latin typeface="Times New Roman" panose="02020603050405020304" charset="0"/>
                <a:ea typeface="+mn-ea"/>
                <a:sym typeface="+mn-ea"/>
              </a:rPr>
              <a:t>遵守Wishbone规范的IP的文档中必须写明：</a:t>
            </a:r>
            <a:endParaRPr kumimoji="0" sz="18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该IP所遵守的Wishbone规范的版本</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接口的类型：主设备接口还是从设备接口</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如果主设备支持RTY_I/ERR_I，必须给出当RTY_I/ERR_I有效时，设备是如何响应的；如果从设备支持RTY_O/ERR_O，必须给出从设备在什么条件下才能置高RTY_O/ERR_O。</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如果接口支持标签，必须给出标签名字、类型和标签的使用方法。</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接口的数据总线粒度、宽度，地址总线宽度。</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数据组织方式是大端还是小端</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数据的传输顺序</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对CLK_I的要求，包括对频率的要求、对边沿的要求，对门控时钟的要求。</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3.9 Wishbone</a:t>
            </a:r>
            <a:r>
              <a:rPr lang="zh-CN" altLang="en-US">
                <a:sym typeface="+mn-ea"/>
              </a:rPr>
              <a:t>总线规范</a:t>
            </a:r>
            <a:endParaRPr lang="zh-CN" altLang="en-US"/>
          </a:p>
        </p:txBody>
      </p:sp>
      <p:sp>
        <p:nvSpPr>
          <p:cNvPr id="9218" name="内容占位符 2"/>
          <p:cNvSpPr>
            <a:spLocks noGrp="1"/>
          </p:cNvSpPr>
          <p:nvPr>
            <p:ph idx="1"/>
          </p:nvPr>
        </p:nvSpPr>
        <p:spPr>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zh-CN" altLang="en-US" sz="1800" dirty="0">
                <a:solidFill>
                  <a:schemeClr val="tx1"/>
                </a:solidFill>
                <a:cs typeface="微软雅黑" panose="020B0503020204020204" charset="-122"/>
                <a:sym typeface="+mn-ea"/>
              </a:rPr>
              <a:t>总线仲裁</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所有的主设备通过置高</a:t>
            </a:r>
            <a:r>
              <a:rPr lang="en-US" altLang="zh-CN" sz="1600" dirty="0">
                <a:solidFill>
                  <a:schemeClr val="tx1"/>
                </a:solidFill>
                <a:cs typeface="微软雅黑" panose="020B0503020204020204" charset="-122"/>
                <a:sym typeface="+mn-ea"/>
              </a:rPr>
              <a:t>CYC_O</a:t>
            </a:r>
            <a:r>
              <a:rPr lang="zh-CN" altLang="en-US" sz="1600" dirty="0">
                <a:solidFill>
                  <a:schemeClr val="tx1"/>
                </a:solidFill>
                <a:cs typeface="微软雅黑" panose="020B0503020204020204" charset="-122"/>
                <a:sym typeface="+mn-ea"/>
              </a:rPr>
              <a:t>信号向仲裁器请求使用总线</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仲裁器根据用户自定义的优先级算法确定哪个主设备可以使用总线</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仲裁器的输出信号</a:t>
            </a:r>
            <a:r>
              <a:rPr lang="en-US" altLang="zh-CN" sz="1600" dirty="0">
                <a:solidFill>
                  <a:schemeClr val="tx1"/>
                </a:solidFill>
                <a:cs typeface="微软雅黑" panose="020B0503020204020204" charset="-122"/>
                <a:sym typeface="+mn-ea"/>
              </a:rPr>
              <a:t>GNT0~GNTN</a:t>
            </a:r>
            <a:r>
              <a:rPr lang="zh-CN" altLang="en-US" sz="1600" dirty="0">
                <a:solidFill>
                  <a:schemeClr val="tx1"/>
                </a:solidFill>
                <a:cs typeface="微软雅黑" panose="020B0503020204020204" charset="-122"/>
                <a:sym typeface="+mn-ea"/>
              </a:rPr>
              <a:t>对应</a:t>
            </a:r>
            <a:r>
              <a:rPr lang="en-US" altLang="zh-CN" sz="1600" dirty="0">
                <a:solidFill>
                  <a:schemeClr val="tx1"/>
                </a:solidFill>
                <a:cs typeface="微软雅黑" panose="020B0503020204020204" charset="-122"/>
                <a:sym typeface="+mn-ea"/>
              </a:rPr>
              <a:t>N</a:t>
            </a:r>
            <a:r>
              <a:rPr lang="zh-CN" altLang="en-US" sz="1600" dirty="0">
                <a:solidFill>
                  <a:schemeClr val="tx1"/>
                </a:solidFill>
                <a:cs typeface="微软雅黑" panose="020B0503020204020204" charset="-122"/>
                <a:sym typeface="+mn-ea"/>
              </a:rPr>
              <a:t>个不同的主设备</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en-US" altLang="zh-CN" sz="1600" dirty="0">
                <a:solidFill>
                  <a:schemeClr val="tx1"/>
                </a:solidFill>
                <a:cs typeface="微软雅黑" panose="020B0503020204020204" charset="-122"/>
                <a:sym typeface="+mn-ea"/>
              </a:rPr>
              <a:t>GNT0~GNTN</a:t>
            </a:r>
            <a:r>
              <a:rPr lang="zh-CN" altLang="en-US" sz="1600" dirty="0">
                <a:solidFill>
                  <a:schemeClr val="tx1"/>
                </a:solidFill>
                <a:cs typeface="微软雅黑" panose="020B0503020204020204" charset="-122"/>
                <a:sym typeface="+mn-ea"/>
              </a:rPr>
              <a:t>用于选择器的选择输入端，以选择各主设备和从设备对应的输入信号。</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优先级算法最常用的是</a:t>
            </a:r>
            <a:r>
              <a:rPr lang="en-US" altLang="zh-CN" sz="1600" dirty="0">
                <a:solidFill>
                  <a:schemeClr val="tx1"/>
                </a:solidFill>
                <a:cs typeface="微软雅黑" panose="020B0503020204020204" charset="-122"/>
                <a:sym typeface="+mn-ea"/>
              </a:rPr>
              <a:t>Round Robin</a:t>
            </a:r>
            <a:r>
              <a:rPr lang="zh-CN" altLang="en-US" sz="1600" dirty="0">
                <a:solidFill>
                  <a:schemeClr val="tx1"/>
                </a:solidFill>
                <a:cs typeface="微软雅黑" panose="020B0503020204020204" charset="-122"/>
                <a:sym typeface="+mn-ea"/>
              </a:rPr>
              <a:t>和固定优先级相结合</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cs typeface="微软雅黑" panose="020B0503020204020204" charset="-122"/>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AHB总线一开始主要是作为系统高速总线使用，适用于高性能、低功耗的系统设计；但是，因为AXI</a:t>
            </a:r>
            <a:r>
              <a:rPr kumimoji="0" lang="en-US" altLang="zh-CN" sz="1800" b="0" i="0" u="none" strike="noStrike" kern="1200" cap="none" spc="0" normalizeH="0" baseline="0" noProof="1" dirty="0">
                <a:solidFill>
                  <a:schemeClr val="tx1"/>
                </a:solidFill>
                <a:cs typeface="微软雅黑" panose="020B0503020204020204" charset="-122"/>
                <a:sym typeface="+mn-ea"/>
              </a:rPr>
              <a:t>4</a:t>
            </a:r>
            <a:r>
              <a:rPr kumimoji="0" lang="zh-CN" altLang="en-US" sz="1800" b="0" i="0" u="none" strike="noStrike" kern="1200" cap="none" spc="0" normalizeH="0" baseline="0" noProof="1" dirty="0">
                <a:solidFill>
                  <a:schemeClr val="tx1"/>
                </a:solidFill>
                <a:cs typeface="微软雅黑" panose="020B0503020204020204" charset="-122"/>
                <a:sym typeface="+mn-ea"/>
              </a:rPr>
              <a:t>总线作为高速总线的优势更加明显，目前AHB反而被用在相对低速的系统设计中。</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为了便于用于支持简单的数据传输，对AHB协议做了简化设计，定义了AHB-Lite协议。</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kumimoji="0" lang="zh-CN" altLang="en-US" sz="1800" b="0" i="0" u="none" strike="noStrike" kern="1200" cap="none" spc="0" normalizeH="0" baseline="0" noProof="1" dirty="0">
                <a:solidFill>
                  <a:schemeClr val="tx1"/>
                </a:solidFill>
                <a:cs typeface="微软雅黑" panose="020B0503020204020204" charset="-122"/>
                <a:sym typeface="+mn-ea"/>
              </a:rPr>
              <a:t>目前AHB</a:t>
            </a:r>
            <a:r>
              <a:rPr kumimoji="0" lang="en-US" altLang="zh-CN" sz="1800" b="0" i="0" u="none" strike="noStrike" kern="1200" cap="none" spc="0" normalizeH="0" baseline="0" noProof="1" dirty="0">
                <a:solidFill>
                  <a:schemeClr val="tx1"/>
                </a:solidFill>
                <a:cs typeface="微软雅黑" panose="020B0503020204020204" charset="-122"/>
                <a:sym typeface="+mn-ea"/>
              </a:rPr>
              <a:t>-Lite</a:t>
            </a:r>
            <a:r>
              <a:rPr kumimoji="0" lang="zh-CN" altLang="en-US" sz="1800" b="0" i="0" u="none" strike="noStrike" kern="1200" cap="none" spc="0" normalizeH="0" baseline="0" noProof="1" dirty="0">
                <a:solidFill>
                  <a:schemeClr val="tx1"/>
                </a:solidFill>
                <a:cs typeface="微软雅黑" panose="020B0503020204020204" charset="-122"/>
                <a:sym typeface="+mn-ea"/>
              </a:rPr>
              <a:t>协议多用在低性能需求的</a:t>
            </a:r>
            <a:r>
              <a:rPr kumimoji="0" lang="en-US" altLang="zh-CN" sz="1800" b="0" i="0" u="none" strike="noStrike" kern="1200" cap="none" spc="0" normalizeH="0" baseline="0" noProof="1" dirty="0">
                <a:solidFill>
                  <a:schemeClr val="tx1"/>
                </a:solidFill>
                <a:cs typeface="微软雅黑" panose="020B0503020204020204" charset="-122"/>
                <a:sym typeface="+mn-ea"/>
              </a:rPr>
              <a:t>MCU</a:t>
            </a:r>
            <a:r>
              <a:rPr kumimoji="0" lang="zh-CN" altLang="en-US" sz="1800" b="0" i="0" u="none" strike="noStrike" kern="1200" cap="none" spc="0" normalizeH="0" baseline="0" noProof="1" dirty="0">
                <a:solidFill>
                  <a:schemeClr val="tx1"/>
                </a:solidFill>
                <a:cs typeface="微软雅黑" panose="020B0503020204020204" charset="-122"/>
                <a:sym typeface="+mn-ea"/>
              </a:rPr>
              <a:t>处理器中，也多用在片上存储器（</a:t>
            </a:r>
            <a:r>
              <a:rPr kumimoji="0" lang="en-US" altLang="zh-CN" sz="1800" b="0" i="0" u="none" strike="noStrike" kern="1200" cap="none" spc="0" normalizeH="0" baseline="0" noProof="1" dirty="0">
                <a:solidFill>
                  <a:schemeClr val="tx1"/>
                </a:solidFill>
                <a:cs typeface="微软雅黑" panose="020B0503020204020204" charset="-122"/>
                <a:sym typeface="+mn-ea"/>
              </a:rPr>
              <a:t>on-chip </a:t>
            </a:r>
            <a:r>
              <a:rPr kumimoji="0" lang="zh-CN" altLang="en-US" sz="1800" b="0" i="0" u="none" strike="noStrike" kern="1200" cap="none" spc="0" normalizeH="0" baseline="0" noProof="1" dirty="0">
                <a:solidFill>
                  <a:schemeClr val="tx1"/>
                </a:solidFill>
                <a:cs typeface="微软雅黑" panose="020B0503020204020204" charset="-122"/>
                <a:sym typeface="+mn-ea"/>
              </a:rPr>
              <a:t>memory）或者一些低带宽需求定位外设接口设计。</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Times New Roman" panose="02020603050405020304" charset="0"/>
                <a:ea typeface="+mn-ea"/>
                <a:sym typeface="+mn-ea"/>
              </a:rPr>
              <a:t>AHB</a:t>
            </a:r>
            <a:r>
              <a:rPr lang="zh-CN" altLang="en-US" sz="1800" dirty="0">
                <a:latin typeface="Times New Roman" panose="02020603050405020304" charset="0"/>
                <a:ea typeface="+mn-ea"/>
                <a:sym typeface="+mn-ea"/>
              </a:rPr>
              <a:t>总线结构</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graphicFrame>
        <p:nvGraphicFramePr>
          <p:cNvPr id="2" name="对象 1"/>
          <p:cNvGraphicFramePr/>
          <p:nvPr>
            <p:custDataLst>
              <p:tags r:id="rId1"/>
            </p:custDataLst>
          </p:nvPr>
        </p:nvGraphicFramePr>
        <p:xfrm>
          <a:off x="2555875" y="988060"/>
          <a:ext cx="4185920" cy="3931920"/>
        </p:xfrm>
        <a:graphic>
          <a:graphicData uri="http://schemas.openxmlformats.org/presentationml/2006/ole">
            <mc:AlternateContent xmlns:mc="http://schemas.openxmlformats.org/markup-compatibility/2006">
              <mc:Choice xmlns:v="urn:schemas-microsoft-com:vml" Requires="v">
                <p:oleObj spid="_x0000_s4" name="" r:id="rId2" imgW="3810000" imgH="3790950" progId="Paint.Picture">
                  <p:embed/>
                </p:oleObj>
              </mc:Choice>
              <mc:Fallback>
                <p:oleObj name="" r:id="rId2" imgW="3810000" imgH="3790950" progId="Paint.Picture">
                  <p:embed/>
                  <p:pic>
                    <p:nvPicPr>
                      <p:cNvPr id="0" name="图片 3"/>
                      <p:cNvPicPr/>
                      <p:nvPr/>
                    </p:nvPicPr>
                    <p:blipFill>
                      <a:blip r:embed="rId3"/>
                      <a:stretch>
                        <a:fillRect/>
                      </a:stretch>
                    </p:blipFill>
                    <p:spPr>
                      <a:xfrm>
                        <a:off x="2555875" y="988060"/>
                        <a:ext cx="4185920" cy="3931920"/>
                      </a:xfrm>
                      <a:prstGeom prst="rect">
                        <a:avLst/>
                      </a:prstGeom>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solidFill>
                  <a:schemeClr val="tx1"/>
                </a:solidFill>
                <a:cs typeface="微软雅黑" panose="020B0503020204020204" charset="-122"/>
                <a:sym typeface="+mn-ea"/>
              </a:rPr>
              <a:t>AHB-Lite</a:t>
            </a:r>
            <a:r>
              <a:rPr lang="zh-CN" altLang="en-US" sz="1800" dirty="0">
                <a:solidFill>
                  <a:schemeClr val="tx1"/>
                </a:solidFill>
                <a:cs typeface="微软雅黑" panose="020B0503020204020204" charset="-122"/>
                <a:sym typeface="+mn-ea"/>
              </a:rPr>
              <a:t>总线结构</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cs typeface="微软雅黑" panose="020B0503020204020204" charset="-122"/>
                <a:sym typeface="+mn-ea"/>
              </a:rPr>
              <a:t>AHB-Lite是对AHB协议的精简，支持单个master的数据传输，在一对多的设计中可以通过Decoder对master的地址解码选择对应的slave通路。</a:t>
            </a:r>
            <a:endParaRPr kumimoji="0" lang="zh-CN" altLang="en-US" sz="16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1979930" y="2211705"/>
            <a:ext cx="5177155" cy="262763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Times New Roman" panose="02020603050405020304" charset="0"/>
                <a:ea typeface="+mn-ea"/>
                <a:sym typeface="+mn-ea"/>
              </a:rPr>
              <a:t>AHB-Lite</a:t>
            </a:r>
            <a:r>
              <a:rPr lang="zh-CN" altLang="en-US" sz="1800" dirty="0">
                <a:latin typeface="Times New Roman" panose="02020603050405020304" charset="0"/>
                <a:ea typeface="+mn-ea"/>
                <a:sym typeface="+mn-ea"/>
              </a:rPr>
              <a:t>总线master接口信号</a:t>
            </a: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Times New Roman" panose="02020603050405020304" charset="0"/>
                <a:ea typeface="+mn-ea"/>
                <a:sym typeface="+mn-ea"/>
              </a:rPr>
              <a:t>AHB-Lite</a:t>
            </a:r>
            <a:r>
              <a:rPr lang="zh-CN" altLang="en-US" sz="1800" dirty="0">
                <a:latin typeface="Times New Roman" panose="02020603050405020304" charset="0"/>
                <a:ea typeface="+mn-ea"/>
                <a:sym typeface="+mn-ea"/>
              </a:rPr>
              <a:t>总线s</a:t>
            </a:r>
            <a:r>
              <a:rPr lang="en-US" altLang="zh-CN" sz="1800" dirty="0">
                <a:latin typeface="Times New Roman" panose="02020603050405020304" charset="0"/>
                <a:ea typeface="+mn-ea"/>
                <a:sym typeface="+mn-ea"/>
              </a:rPr>
              <a:t>l</a:t>
            </a:r>
            <a:r>
              <a:rPr lang="zh-CN" altLang="en-US" sz="1800" dirty="0">
                <a:latin typeface="Times New Roman" panose="02020603050405020304" charset="0"/>
                <a:ea typeface="+mn-ea"/>
                <a:sym typeface="+mn-ea"/>
              </a:rPr>
              <a:t>ave接口信号</a:t>
            </a:r>
            <a:endParaRPr lang="zh-CN" altLang="en-US" sz="1800" dirty="0">
              <a:latin typeface="Times New Roman" panose="02020603050405020304" charset="0"/>
              <a:ea typeface="+mn-ea"/>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4" name="图片 3"/>
          <p:cNvPicPr>
            <a:picLocks noChangeAspect="1"/>
          </p:cNvPicPr>
          <p:nvPr>
            <p:custDataLst>
              <p:tags r:id="rId1"/>
            </p:custDataLst>
          </p:nvPr>
        </p:nvPicPr>
        <p:blipFill>
          <a:blip r:embed="rId2"/>
          <a:stretch>
            <a:fillRect/>
          </a:stretch>
        </p:blipFill>
        <p:spPr>
          <a:xfrm>
            <a:off x="4067810" y="721360"/>
            <a:ext cx="4681220" cy="162877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4067810" y="2410460"/>
            <a:ext cx="4680585" cy="24511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solidFill>
                  <a:schemeClr val="tx1"/>
                </a:solidFill>
                <a:latin typeface="Times New Roman" panose="02020603050405020304" charset="0"/>
                <a:ea typeface="+mn-ea"/>
                <a:sym typeface="+mn-ea"/>
              </a:rPr>
              <a:t>AHB-Lite</a:t>
            </a:r>
            <a:r>
              <a:rPr lang="zh-CN" altLang="en-US" sz="1800" dirty="0">
                <a:solidFill>
                  <a:schemeClr val="tx1"/>
                </a:solidFill>
                <a:latin typeface="Times New Roman" panose="02020603050405020304" charset="0"/>
                <a:ea typeface="+mn-ea"/>
                <a:sym typeface="+mn-ea"/>
              </a:rPr>
              <a:t>总线时序</a:t>
            </a:r>
            <a:endParaRPr lang="zh-CN" altLang="en-US" sz="18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读操作</a:t>
            </a:r>
            <a:endParaRPr lang="zh-CN" altLang="en-US" sz="16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写操作</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2089785" y="1348105"/>
            <a:ext cx="4963795" cy="164719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089785" y="3220085"/>
            <a:ext cx="4964430" cy="1611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dirty="0">
                <a:sym typeface="+mn-ea"/>
              </a:rPr>
              <a:t>3.5.1 </a:t>
            </a:r>
            <a:r>
              <a:rPr lang="zh-CN" altLang="en-US" dirty="0">
                <a:sym typeface="+mn-ea"/>
              </a:rPr>
              <a:t>总线仲裁</a:t>
            </a:r>
            <a:endParaRPr lang="zh-CN" altLang="en-US"/>
          </a:p>
        </p:txBody>
      </p:sp>
      <p:sp>
        <p:nvSpPr>
          <p:cNvPr id="35841" name="内容占位符 2"/>
          <p:cNvSpPr>
            <a:spLocks noGrp="1"/>
          </p:cNvSpPr>
          <p:nvPr>
            <p:ph idx="1"/>
          </p:nvPr>
        </p:nvSpPr>
        <p:spPr>
          <a:xfrm>
            <a:off x="365867" y="699453"/>
            <a:ext cx="8531222" cy="4227768"/>
          </a:xfrm>
          <a:noFill/>
        </p:spPr>
        <p:txBody>
          <a:bodyPr wrap="square" lIns="68591" tIns="34295" rIns="68591" bIns="34295" anchor="t" anchorCtr="0"/>
          <a:p>
            <a:pPr marL="0" indent="0">
              <a:lnSpc>
                <a:spcPct val="150000"/>
              </a:lnSpc>
              <a:buClr>
                <a:srgbClr val="000000"/>
              </a:buClr>
              <a:buFont typeface="Wingdings" panose="05000000000000000000" pitchFamily="2" charset="2"/>
              <a:buChar char="Ø"/>
            </a:pPr>
            <a:r>
              <a:rPr lang="en-US" altLang="zh-CN" sz="1800" dirty="0"/>
              <a:t> </a:t>
            </a:r>
            <a:r>
              <a:rPr lang="zh-CN" altLang="en-US" sz="1800" dirty="0"/>
              <a:t>菊花链式串行总线仲裁</a:t>
            </a:r>
            <a:endParaRPr lang="zh-CN" altLang="en-US" sz="1800" dirty="0"/>
          </a:p>
          <a:p>
            <a:pPr marL="0" indent="0">
              <a:lnSpc>
                <a:spcPct val="150000"/>
              </a:lnSpc>
              <a:buClr>
                <a:srgbClr val="000000"/>
              </a:buClr>
              <a:buFont typeface="Wingdings" panose="05000000000000000000" pitchFamily="2" charset="2"/>
              <a:buChar char="Ø"/>
            </a:pPr>
            <a:endParaRPr lang="zh-CN" altLang="en-US" sz="1800" dirty="0"/>
          </a:p>
          <a:p>
            <a:pPr marL="0" indent="0">
              <a:lnSpc>
                <a:spcPct val="150000"/>
              </a:lnSpc>
              <a:buClr>
                <a:srgbClr val="000000"/>
              </a:buClr>
              <a:buFont typeface="Wingdings" panose="05000000000000000000" pitchFamily="2" charset="2"/>
              <a:buChar char="Ø"/>
            </a:pPr>
            <a:endParaRPr lang="zh-CN" altLang="en-US" sz="1800" dirty="0"/>
          </a:p>
          <a:p>
            <a:pPr marL="0" indent="0">
              <a:lnSpc>
                <a:spcPct val="150000"/>
              </a:lnSpc>
              <a:buClr>
                <a:srgbClr val="000000"/>
              </a:buClr>
              <a:buFont typeface="Wingdings" panose="05000000000000000000" pitchFamily="2" charset="2"/>
              <a:buChar char="Ø"/>
            </a:pPr>
            <a:endParaRPr lang="zh-CN" altLang="en-US" sz="1800" dirty="0"/>
          </a:p>
          <a:p>
            <a:pPr marL="0" indent="0">
              <a:lnSpc>
                <a:spcPct val="150000"/>
              </a:lnSpc>
              <a:buClr>
                <a:srgbClr val="000000"/>
              </a:buClr>
              <a:buFont typeface="Wingdings" panose="05000000000000000000" pitchFamily="2" charset="2"/>
              <a:buChar char="Ø"/>
            </a:pPr>
            <a:r>
              <a:rPr lang="zh-CN" altLang="en-US" sz="1800" dirty="0"/>
              <a:t> 集中式并行总线仲裁</a:t>
            </a:r>
            <a:endParaRPr lang="zh-CN" altLang="en-US" sz="1800" dirty="0"/>
          </a:p>
        </p:txBody>
      </p:sp>
      <p:graphicFrame>
        <p:nvGraphicFramePr>
          <p:cNvPr id="35845" name="对象 4"/>
          <p:cNvGraphicFramePr>
            <a:graphicFrameLocks noChangeAspect="1"/>
          </p:cNvGraphicFramePr>
          <p:nvPr/>
        </p:nvGraphicFramePr>
        <p:xfrm>
          <a:off x="2249488" y="1384300"/>
          <a:ext cx="4730750" cy="1352550"/>
        </p:xfrm>
        <a:graphic>
          <a:graphicData uri="http://schemas.openxmlformats.org/presentationml/2006/ole">
            <mc:AlternateContent xmlns:mc="http://schemas.openxmlformats.org/markup-compatibility/2006">
              <mc:Choice xmlns:v="urn:schemas-microsoft-com:vml" Requires="v">
                <p:oleObj spid="_x0000_s3077" name="" r:id="rId1" imgW="7023100" imgH="2362200" progId="">
                  <p:embed/>
                </p:oleObj>
              </mc:Choice>
              <mc:Fallback>
                <p:oleObj name="" r:id="rId1" imgW="7023100" imgH="2362200" progId="">
                  <p:embed/>
                  <p:pic>
                    <p:nvPicPr>
                      <p:cNvPr id="0" name="图片 3076"/>
                      <p:cNvPicPr/>
                      <p:nvPr/>
                    </p:nvPicPr>
                    <p:blipFill>
                      <a:blip r:embed="rId2"/>
                      <a:stretch>
                        <a:fillRect/>
                      </a:stretch>
                    </p:blipFill>
                    <p:spPr>
                      <a:xfrm>
                        <a:off x="2249488" y="1384300"/>
                        <a:ext cx="4730750" cy="1352550"/>
                      </a:xfrm>
                      <a:prstGeom prst="rect">
                        <a:avLst/>
                      </a:prstGeom>
                      <a:noFill/>
                      <a:ln w="38100">
                        <a:noFill/>
                        <a:miter/>
                      </a:ln>
                    </p:spPr>
                  </p:pic>
                </p:oleObj>
              </mc:Fallback>
            </mc:AlternateContent>
          </a:graphicData>
        </a:graphic>
      </p:graphicFrame>
      <p:graphicFrame>
        <p:nvGraphicFramePr>
          <p:cNvPr id="35846" name="对象 6"/>
          <p:cNvGraphicFramePr>
            <a:graphicFrameLocks noChangeAspect="1"/>
          </p:cNvGraphicFramePr>
          <p:nvPr/>
        </p:nvGraphicFramePr>
        <p:xfrm>
          <a:off x="2843213" y="2789238"/>
          <a:ext cx="4484687" cy="1943100"/>
        </p:xfrm>
        <a:graphic>
          <a:graphicData uri="http://schemas.openxmlformats.org/presentationml/2006/ole">
            <mc:AlternateContent xmlns:mc="http://schemas.openxmlformats.org/markup-compatibility/2006">
              <mc:Choice xmlns:v="urn:schemas-microsoft-com:vml" Requires="v">
                <p:oleObj spid="_x0000_s3078" name="" r:id="rId3" imgW="7734300" imgH="3543300" progId="">
                  <p:embed/>
                </p:oleObj>
              </mc:Choice>
              <mc:Fallback>
                <p:oleObj name="" r:id="rId3" imgW="7734300" imgH="3543300" progId="">
                  <p:embed/>
                  <p:pic>
                    <p:nvPicPr>
                      <p:cNvPr id="0" name="图片 3077"/>
                      <p:cNvPicPr/>
                      <p:nvPr/>
                    </p:nvPicPr>
                    <p:blipFill>
                      <a:blip r:embed="rId4"/>
                      <a:stretch>
                        <a:fillRect/>
                      </a:stretch>
                    </p:blipFill>
                    <p:spPr>
                      <a:xfrm>
                        <a:off x="2843213" y="2789238"/>
                        <a:ext cx="4484687" cy="1943100"/>
                      </a:xfrm>
                      <a:prstGeom prst="rect">
                        <a:avLst/>
                      </a:prstGeom>
                      <a:noFill/>
                      <a:ln w="38100">
                        <a:noFill/>
                        <a:miter/>
                      </a:ln>
                    </p:spPr>
                  </p:pic>
                </p:oleObj>
              </mc:Fallback>
            </mc:AlternateContent>
          </a:graphicData>
        </a:graphic>
      </p:graphicFrame>
      <p:sp>
        <p:nvSpPr>
          <p:cNvPr id="4" name="文本框 3"/>
          <p:cNvSpPr txBox="1"/>
          <p:nvPr/>
        </p:nvSpPr>
        <p:spPr>
          <a:xfrm>
            <a:off x="4165600" y="771525"/>
            <a:ext cx="4354830" cy="337185"/>
          </a:xfrm>
          <a:prstGeom prst="rect">
            <a:avLst/>
          </a:prstGeom>
          <a:noFill/>
        </p:spPr>
        <p:txBody>
          <a:bodyPr wrap="square" rtlCol="0">
            <a:spAutoFit/>
          </a:bodyPr>
          <a:p>
            <a:r>
              <a:rPr lang="zh-CN" altLang="zh-CN" sz="1600" b="1">
                <a:gradFill>
                  <a:gsLst>
                    <a:gs pos="0">
                      <a:srgbClr val="012D86"/>
                    </a:gs>
                    <a:gs pos="100000">
                      <a:srgbClr val="0E2557"/>
                    </a:gs>
                  </a:gsLst>
                  <a:lin scaled="0"/>
                </a:gradFill>
                <a:latin typeface="微软雅黑" panose="020B0503020204020204" charset="-122"/>
                <a:ea typeface="微软雅黑" panose="020B0503020204020204" charset="-122"/>
              </a:rPr>
              <a:t>能够获得总线控制权，并发起信息传送的设备</a:t>
            </a:r>
            <a:endParaRPr lang="zh-CN" altLang="zh-CN" sz="1600" b="1">
              <a:gradFill>
                <a:gsLst>
                  <a:gs pos="0">
                    <a:srgbClr val="012D86"/>
                  </a:gs>
                  <a:gs pos="100000">
                    <a:srgbClr val="0E2557"/>
                  </a:gs>
                </a:gsLst>
                <a:lin scaled="0"/>
              </a:gradFill>
              <a:latin typeface="微软雅黑" panose="020B0503020204020204" charset="-122"/>
              <a:ea typeface="微软雅黑" panose="020B0503020204020204" charset="-122"/>
            </a:endParaRPr>
          </a:p>
        </p:txBody>
      </p:sp>
      <p:cxnSp>
        <p:nvCxnSpPr>
          <p:cNvPr id="5" name="直接箭头连接符 4"/>
          <p:cNvCxnSpPr/>
          <p:nvPr/>
        </p:nvCxnSpPr>
        <p:spPr>
          <a:xfrm flipH="1">
            <a:off x="3923665" y="1108710"/>
            <a:ext cx="360045" cy="360045"/>
          </a:xfrm>
          <a:prstGeom prst="straightConnector1">
            <a:avLst/>
          </a:prstGeom>
          <a:ln w="3492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solidFill>
                  <a:schemeClr val="tx1"/>
                </a:solidFill>
                <a:latin typeface="Times New Roman" panose="02020603050405020304" charset="0"/>
                <a:ea typeface="+mn-ea"/>
                <a:sym typeface="+mn-ea"/>
              </a:rPr>
              <a:t>AHB-Lite</a:t>
            </a:r>
            <a:r>
              <a:rPr lang="zh-CN" altLang="en-US" sz="1800" dirty="0">
                <a:solidFill>
                  <a:schemeClr val="tx1"/>
                </a:solidFill>
                <a:latin typeface="Times New Roman" panose="02020603050405020304" charset="0"/>
                <a:ea typeface="+mn-ea"/>
                <a:sym typeface="+mn-ea"/>
              </a:rPr>
              <a:t>总线时序</a:t>
            </a:r>
            <a:endParaRPr lang="zh-CN" altLang="en-US" sz="18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读操作</a:t>
            </a:r>
            <a:endParaRPr lang="zh-CN" altLang="en-US" sz="16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写操作</a:t>
            </a: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2020570" y="1348105"/>
            <a:ext cx="5102860" cy="14725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020570" y="3004185"/>
            <a:ext cx="5103495" cy="184467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solidFill>
                  <a:schemeClr val="tx1"/>
                </a:solidFill>
                <a:latin typeface="Times New Roman" panose="02020603050405020304" charset="0"/>
                <a:ea typeface="+mn-ea"/>
                <a:sym typeface="+mn-ea"/>
              </a:rPr>
              <a:t>AHB-Lite</a:t>
            </a:r>
            <a:r>
              <a:rPr lang="zh-CN" altLang="en-US" sz="1800" dirty="0">
                <a:solidFill>
                  <a:schemeClr val="tx1"/>
                </a:solidFill>
                <a:latin typeface="Times New Roman" panose="02020603050405020304" charset="0"/>
                <a:ea typeface="+mn-ea"/>
                <a:sym typeface="+mn-ea"/>
              </a:rPr>
              <a:t>总线时序</a:t>
            </a:r>
            <a:endParaRPr lang="zh-CN" altLang="en-US" sz="18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r>
              <a:rPr lang="zh-CN" altLang="en-US" sz="1600" dirty="0">
                <a:solidFill>
                  <a:schemeClr val="tx1"/>
                </a:solidFill>
                <a:latin typeface="Times New Roman" panose="02020603050405020304" charset="0"/>
                <a:ea typeface="+mn-ea"/>
                <a:sym typeface="+mn-ea"/>
              </a:rPr>
              <a:t>连续读操作</a:t>
            </a:r>
            <a:endParaRPr lang="zh-CN" altLang="en-US" sz="1600" dirty="0">
              <a:solidFill>
                <a:schemeClr val="tx1"/>
              </a:solidFill>
              <a:latin typeface="Times New Roman" panose="02020603050405020304" charset="0"/>
              <a:ea typeface="+mn-ea"/>
              <a:sym typeface="+mn-ea"/>
            </a:endParaRPr>
          </a:p>
          <a:p>
            <a:pPr marL="457200" marR="0" lvl="2"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600" b="0" i="0" u="none" strike="noStrike" kern="1200" cap="none" spc="0" normalizeH="0" baseline="0" noProof="1" dirty="0">
              <a:solidFill>
                <a:schemeClr val="tx1"/>
              </a:solidFill>
              <a:latin typeface="Times New Roman" panose="02020603050405020304" charset="0"/>
              <a:ea typeface="+mn-ea"/>
              <a:cs typeface="+mn-cs"/>
              <a:sym typeface="+mn-ea"/>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1295400" y="1851660"/>
            <a:ext cx="6553200" cy="188722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Times New Roman" panose="02020603050405020304" charset="0"/>
                <a:ea typeface="+mn-ea"/>
                <a:sym typeface="+mn-ea"/>
              </a:rPr>
              <a:t>AHB-Lite</a:t>
            </a:r>
            <a:r>
              <a:rPr lang="zh-CN" altLang="en-US" sz="1800" dirty="0">
                <a:latin typeface="Times New Roman" panose="02020603050405020304" charset="0"/>
                <a:ea typeface="+mn-ea"/>
                <a:sym typeface="+mn-ea"/>
              </a:rPr>
              <a:t>总线应用实例</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37893" name="Picture 7"/>
          <p:cNvPicPr/>
          <p:nvPr>
            <p:custDataLst>
              <p:tags r:id="rId1"/>
            </p:custDataLst>
          </p:nvPr>
        </p:nvPicPr>
        <p:blipFill>
          <a:blip r:embed="rId2"/>
          <a:stretch>
            <a:fillRect/>
          </a:stretch>
        </p:blipFill>
        <p:spPr>
          <a:xfrm>
            <a:off x="1619885" y="1348105"/>
            <a:ext cx="6182360" cy="3077210"/>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zh-CN" altLang="en-US">
                <a:sym typeface="+mn-ea"/>
              </a:rPr>
              <a:t>3.10 AHB-Lite</a:t>
            </a:r>
            <a:r>
              <a:rPr lang="zh-CN" altLang="en-US">
                <a:sym typeface="+mn-ea"/>
              </a:rPr>
              <a:t>总线规范</a:t>
            </a:r>
            <a:endParaRPr lang="zh-CN" altLang="en-US"/>
          </a:p>
        </p:txBody>
      </p:sp>
      <p:sp>
        <p:nvSpPr>
          <p:cNvPr id="9218" name="内容占位符 2"/>
          <p:cNvSpPr>
            <a:spLocks noGrp="1"/>
          </p:cNvSpPr>
          <p:nvPr>
            <p:ph idx="1"/>
          </p:nvPr>
        </p:nvSpPr>
        <p:spPr>
          <a:xfrm>
            <a:off x="365760" y="707390"/>
            <a:ext cx="8382000" cy="4227830"/>
          </a:xfrm>
          <a:noFill/>
          <a:ln>
            <a:miter/>
          </a:ln>
        </p:spPr>
        <p:txBody>
          <a:bodyPr wrap="square" lIns="68588" tIns="34294" rIns="68588" bIns="34294" anchor="t"/>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charset="0"/>
              <a:buChar char="Ø"/>
            </a:pPr>
            <a:r>
              <a:rPr lang="en-US" altLang="zh-CN" sz="1800" dirty="0">
                <a:latin typeface="Times New Roman" panose="02020603050405020304" charset="0"/>
                <a:ea typeface="+mn-ea"/>
                <a:sym typeface="+mn-ea"/>
              </a:rPr>
              <a:t>AHB-Lite</a:t>
            </a:r>
            <a:r>
              <a:rPr lang="zh-CN" altLang="en-US" sz="1800" dirty="0">
                <a:latin typeface="Times New Roman" panose="02020603050405020304" charset="0"/>
                <a:ea typeface="+mn-ea"/>
                <a:sym typeface="+mn-ea"/>
              </a:rPr>
              <a:t>总线应用实例</a:t>
            </a: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800100" marR="0" lvl="1" indent="-3429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zh-CN" altLang="en-US" sz="1800" b="0" i="0" u="none" strike="noStrike" kern="1200" cap="none" spc="0" normalizeH="0" baseline="0" noProof="1" dirty="0">
              <a:solidFill>
                <a:schemeClr val="tx1"/>
              </a:solidFill>
              <a:cs typeface="微软雅黑" panose="020B0503020204020204" charset="-122"/>
              <a:sym typeface="+mn-ea"/>
            </a:endParaRPr>
          </a:p>
          <a:p>
            <a:pPr marL="914400" marR="0" lvl="1" indent="-457200" algn="l" defTabSz="914400" rtl="0" eaLnBrk="1" fontAlgn="base" latinLnBrk="0" hangingPunct="1">
              <a:lnSpc>
                <a:spcPct val="150000"/>
              </a:lnSpc>
              <a:spcBef>
                <a:spcPct val="20000"/>
              </a:spcBef>
              <a:spcAft>
                <a:spcPct val="0"/>
              </a:spcAft>
              <a:buClrTx/>
              <a:buSzTx/>
              <a:buFont typeface="Arial" panose="020B0604020202020204" pitchFamily="34" charset="0"/>
              <a:buChar char="•"/>
            </a:pPr>
            <a:endParaRPr kumimoji="0" lang="en-US" altLang="x-none" sz="1800" b="0" i="0" u="none" strike="noStrike" kern="1200" cap="none" spc="0" normalizeH="0" baseline="0" noProof="1" dirty="0">
              <a:solidFill>
                <a:schemeClr val="tx1"/>
              </a:solidFill>
              <a:cs typeface="微软雅黑" panose="020B0503020204020204" charset="-122"/>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kern="1200" cap="none" spc="0" normalizeH="0" baseline="0" noProof="1" dirty="0">
              <a:solidFill>
                <a:schemeClr val="tx1"/>
              </a:solidFill>
              <a:cs typeface="微软雅黑" panose="020B0503020204020204" charset="-122"/>
            </a:endParaRPr>
          </a:p>
        </p:txBody>
      </p:sp>
      <p:pic>
        <p:nvPicPr>
          <p:cNvPr id="4" name="图片 3"/>
          <p:cNvPicPr>
            <a:picLocks noChangeAspect="1"/>
          </p:cNvPicPr>
          <p:nvPr>
            <p:custDataLst>
              <p:tags r:id="rId1"/>
            </p:custDataLst>
          </p:nvPr>
        </p:nvPicPr>
        <p:blipFill>
          <a:blip r:embed="rId2"/>
          <a:stretch>
            <a:fillRect/>
          </a:stretch>
        </p:blipFill>
        <p:spPr>
          <a:xfrm>
            <a:off x="1115695" y="1635760"/>
            <a:ext cx="6932786" cy="19908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 name="KSO_WM_UNIT_PLACING_PICTURE_USER_VIEWPORT" val="{&quot;height&quot;:5974,&quot;width&quot;:6005}"/>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ABLE_BEAUTIFY" val="smartTable{fd2e5619-7603-48ff-b72a-94392b576217}"/>
</p:tagLst>
</file>

<file path=ppt/tags/tag140.xml><?xml version="1.0" encoding="utf-8"?>
<p:tagLst xmlns:p="http://schemas.openxmlformats.org/presentationml/2006/main">
  <p:tag name="COMMONDATA" val="eyJoZGlkIjoiMzEwNTM5NzYwMDRjMzkwZTVkZjY2ODkwMGIxNGU0OTUifQ=="/>
  <p:tag name="KSO_WPP_MARK_KEY" val="97220f26-c5d7-4c8d-a760-fcc4d0db7bd0"/>
</p:tagLst>
</file>

<file path=ppt/tags/tag15.xml><?xml version="1.0" encoding="utf-8"?>
<p:tagLst xmlns:p="http://schemas.openxmlformats.org/presentationml/2006/main">
  <p:tag name="KSO_WM_UNIT_TABLE_BEAUTIFY" val="smartTable{074b3d6e-9c7c-47bc-9488-c7f9d6658e2f}"/>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UNIT_TABLE_BEAUTIFY" val="smartTable{508b780d-cdf0-42dd-b168-0773a11b64cf}"/>
  <p:tag name="KSO_WM_BEAUTIFY_FLAG" val=""/>
</p:tagLst>
</file>

<file path=ppt/tags/tag78.xml><?xml version="1.0" encoding="utf-8"?>
<p:tagLst xmlns:p="http://schemas.openxmlformats.org/presentationml/2006/main">
  <p:tag name="KSO_WM_UNIT_TABLE_BEAUTIFY" val="smartTable{d51ce44b-7747-4928-a948-21cd93345767}"/>
  <p:tag name="KSO_WM_BEAUTIFY_FLAG" val=""/>
  <p:tag name="TABLE_ENDDRAG_ORIGIN_RECT" val="468*80"/>
  <p:tag name="TABLE_ENDDRAG_RECT" val="171*106*468*80"/>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 name="KSO_WM_UNIT_PLACING_PICTURE_USER_VIEWPORT" val="{&quot;height&quot;:6800,&quot;width&quot;:8610}"/>
</p:tagLst>
</file>

<file path=ppt/tags/tag89.xml><?xml version="1.0" encoding="utf-8"?>
<p:tagLst xmlns:p="http://schemas.openxmlformats.org/presentationml/2006/main">
  <p:tag name="KSO_WM_UNIT_TABLE_BEAUTIFY" val="smartTable{cb05ac40-d79c-4b4c-9efe-b0d4f25b6351}"/>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模版</Template>
  <TotalTime>0</TotalTime>
  <Words>9606</Words>
  <Application>WPS 演示</Application>
  <PresentationFormat>全屏显示(4:3)</PresentationFormat>
  <Paragraphs>988</Paragraphs>
  <Slides>93</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93</vt:i4>
      </vt:variant>
    </vt:vector>
  </HeadingPairs>
  <TitlesOfParts>
    <vt:vector size="110" baseType="lpstr">
      <vt:lpstr>Arial</vt:lpstr>
      <vt:lpstr>宋体</vt:lpstr>
      <vt:lpstr>Wingdings</vt:lpstr>
      <vt:lpstr>Calibri</vt:lpstr>
      <vt:lpstr>微软雅黑</vt:lpstr>
      <vt:lpstr>Segoe UI</vt:lpstr>
      <vt:lpstr>Wingdings</vt:lpstr>
      <vt:lpstr>Arial Unicode MS</vt:lpstr>
      <vt:lpstr>Times New Roman</vt:lpstr>
      <vt:lpstr>Verdana</vt:lpstr>
      <vt:lpstr>华文彩云</vt:lpstr>
      <vt:lpstr>GulimChe</vt:lpstr>
      <vt:lpstr>Malgun Gothic</vt:lpstr>
      <vt:lpstr>Office 主题​​</vt:lpstr>
      <vt:lpstr>Paint.Picture</vt:lpstr>
      <vt:lpstr>Paint.Picture</vt:lpstr>
      <vt:lpstr>Paint.Picture</vt:lpstr>
      <vt:lpstr>PowerPoint 演示文稿</vt:lpstr>
      <vt:lpstr>第3章 总线技术</vt:lpstr>
      <vt:lpstr>3.1 总线的作用与组成</vt:lpstr>
      <vt:lpstr>3.2 总线的性能参数</vt:lpstr>
      <vt:lpstr>3.2 总线的性能参数</vt:lpstr>
      <vt:lpstr>3.3 总线的结构</vt:lpstr>
      <vt:lpstr>3.4 总线的分类及层次化</vt:lpstr>
      <vt:lpstr>3.5 总线传输操作过程</vt:lpstr>
      <vt:lpstr>3.5.1 总线仲裁</vt:lpstr>
      <vt:lpstr>3.5.2 总线时序</vt:lpstr>
      <vt:lpstr>3.5.2 总线时序</vt:lpstr>
      <vt:lpstr>3.5.2 总线时序</vt:lpstr>
      <vt:lpstr>3.5.3 常见的总线操作</vt:lpstr>
      <vt:lpstr>3.6 总线标准</vt:lpstr>
      <vt:lpstr>3.7 典型总线</vt:lpstr>
      <vt:lpstr>3.7.1 ISA总线</vt:lpstr>
      <vt:lpstr>3.7.1 ISA总线</vt:lpstr>
      <vt:lpstr>3.7.1 ISA总线</vt:lpstr>
      <vt:lpstr>3.7.1 ISA总线</vt:lpstr>
      <vt:lpstr>3.7.1 ISA总线</vt:lpstr>
      <vt:lpstr>3.7.1 ISA总线</vt:lpstr>
      <vt:lpstr>3.7.1 ISA总线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3.7.2 PCI 总线</vt:lpstr>
      <vt:lpstr>3.7.3 AMBA总线</vt:lpstr>
      <vt:lpstr>3.7.3 AMBA总线</vt:lpstr>
      <vt:lpstr>3.7.3 AMBA总线</vt:lpstr>
      <vt:lpstr>3.7.3 AMBA总线</vt:lpstr>
      <vt:lpstr>3.7.3 AMBA总线</vt:lpstr>
      <vt:lpstr>3.7.4 TileLink总线</vt:lpstr>
      <vt:lpstr>3.7.4 TileLink总线</vt:lpstr>
      <vt:lpstr>3.7.4 TileLink总线</vt:lpstr>
      <vt:lpstr>PowerPoint 演示文稿</vt:lpstr>
      <vt:lpstr>PowerPoint 演示文稿</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3.8 AXI4总线规范</vt:lpstr>
      <vt:lpstr>PowerPoint 演示文稿</vt:lpstr>
      <vt:lpstr>PowerPoint 演示文稿</vt:lpstr>
      <vt:lpstr>PowerPoint 演示文稿</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3.9 Wishbone总线规范</vt:lpstr>
      <vt:lpstr>PowerPoint 演示文稿</vt:lpstr>
      <vt:lpstr>3.10 AHB-Lite总线规范</vt:lpstr>
      <vt:lpstr>3.10 AHB-Lite总线规范</vt:lpstr>
      <vt:lpstr>3.10 AHB-Lite总线规范</vt:lpstr>
      <vt:lpstr>3.10 AHB-Lite总线规范</vt:lpstr>
      <vt:lpstr>3.10 AHB-Lite总线规范</vt:lpstr>
      <vt:lpstr>3.10 AHB-Lite总线规范</vt:lpstr>
      <vt:lpstr>3.10 AHB-Lite总线规范</vt:lpstr>
      <vt:lpstr>3.10 AHB-Lite总线规范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总线技术</dc:title>
  <dc:creator>Administrator</dc:creator>
  <cp:lastModifiedBy>老狐狸</cp:lastModifiedBy>
  <cp:revision>151</cp:revision>
  <dcterms:created xsi:type="dcterms:W3CDTF">2013-10-22T08:00:00Z</dcterms:created>
  <dcterms:modified xsi:type="dcterms:W3CDTF">2023-08-15T07:35:24Z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441C85E7734A4BCEBCC71D1D7BC8CF5F</vt:lpwstr>
  </property>
</Properties>
</file>